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notesSlides/notesSlide5.xml" ContentType="application/vnd.openxmlformats-officedocument.presentationml.notesSlide+xml"/>
  <Override PartName="/ppt/charts/chart6.xml" ContentType="application/vnd.openxmlformats-officedocument.drawingml.chart+xml"/>
  <Override PartName="/ppt/theme/themeOverride6.xml" ContentType="application/vnd.openxmlformats-officedocument.themeOverride+xml"/>
  <Override PartName="/ppt/notesSlides/notesSlide6.xml" ContentType="application/vnd.openxmlformats-officedocument.presentationml.notesSlide+xml"/>
  <Override PartName="/ppt/charts/chart7.xml" ContentType="application/vnd.openxmlformats-officedocument.drawingml.chart+xml"/>
  <Override PartName="/ppt/theme/themeOverride7.xml" ContentType="application/vnd.openxmlformats-officedocument.themeOverride+xml"/>
  <Override PartName="/ppt/notesSlides/notesSlide7.xml" ContentType="application/vnd.openxmlformats-officedocument.presentationml.notesSlide+xml"/>
  <Override PartName="/ppt/charts/chart8.xml" ContentType="application/vnd.openxmlformats-officedocument.drawingml.chart+xml"/>
  <Override PartName="/ppt/theme/themeOverride8.xml" ContentType="application/vnd.openxmlformats-officedocument.themeOverride+xml"/>
  <Override PartName="/ppt/notesSlides/notesSlide8.xml" ContentType="application/vnd.openxmlformats-officedocument.presentationml.notesSlide+xml"/>
  <Override PartName="/ppt/charts/chart9.xml" ContentType="application/vnd.openxmlformats-officedocument.drawingml.chart+xml"/>
  <Override PartName="/ppt/theme/themeOverride9.xml" ContentType="application/vnd.openxmlformats-officedocument.themeOverride+xml"/>
  <Override PartName="/ppt/notesSlides/notesSlide9.xml" ContentType="application/vnd.openxmlformats-officedocument.presentationml.notesSlide+xml"/>
  <Override PartName="/ppt/charts/chart10.xml" ContentType="application/vnd.openxmlformats-officedocument.drawingml.chart+xml"/>
  <Override PartName="/ppt/theme/themeOverride10.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p:sldMasterIdLst>
    <p:sldMasterId id="2147483648" r:id="rId1"/>
  </p:sldMasterIdLst>
  <p:notesMasterIdLst>
    <p:notesMasterId r:id="rId46"/>
  </p:notesMasterIdLst>
  <p:sldIdLst>
    <p:sldId id="259" r:id="rId2"/>
    <p:sldId id="284" r:id="rId3"/>
    <p:sldId id="309" r:id="rId4"/>
    <p:sldId id="287" r:id="rId5"/>
    <p:sldId id="328" r:id="rId6"/>
    <p:sldId id="333" r:id="rId7"/>
    <p:sldId id="334" r:id="rId8"/>
    <p:sldId id="336" r:id="rId9"/>
    <p:sldId id="337" r:id="rId10"/>
    <p:sldId id="338" r:id="rId11"/>
    <p:sldId id="339" r:id="rId12"/>
    <p:sldId id="340" r:id="rId13"/>
    <p:sldId id="341" r:id="rId14"/>
    <p:sldId id="342" r:id="rId15"/>
    <p:sldId id="343" r:id="rId16"/>
    <p:sldId id="344" r:id="rId17"/>
    <p:sldId id="345" r:id="rId18"/>
    <p:sldId id="316" r:id="rId19"/>
    <p:sldId id="313" r:id="rId20"/>
    <p:sldId id="272" r:id="rId21"/>
    <p:sldId id="335" r:id="rId22"/>
    <p:sldId id="347" r:id="rId23"/>
    <p:sldId id="346" r:id="rId24"/>
    <p:sldId id="310" r:id="rId25"/>
    <p:sldId id="348" r:id="rId26"/>
    <p:sldId id="314" r:id="rId27"/>
    <p:sldId id="349" r:id="rId28"/>
    <p:sldId id="296" r:id="rId29"/>
    <p:sldId id="350" r:id="rId30"/>
    <p:sldId id="311" r:id="rId31"/>
    <p:sldId id="354" r:id="rId32"/>
    <p:sldId id="297" r:id="rId33"/>
    <p:sldId id="312" r:id="rId34"/>
    <p:sldId id="298" r:id="rId35"/>
    <p:sldId id="351" r:id="rId36"/>
    <p:sldId id="352" r:id="rId37"/>
    <p:sldId id="299" r:id="rId38"/>
    <p:sldId id="355" r:id="rId39"/>
    <p:sldId id="273" r:id="rId40"/>
    <p:sldId id="353" r:id="rId41"/>
    <p:sldId id="327" r:id="rId42"/>
    <p:sldId id="330" r:id="rId43"/>
    <p:sldId id="331" r:id="rId44"/>
    <p:sldId id="332" r:id="rId45"/>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40"/>
  </p:normalViewPr>
  <p:slideViewPr>
    <p:cSldViewPr>
      <p:cViewPr varScale="1">
        <p:scale>
          <a:sx n="102" d="100"/>
          <a:sy n="102" d="100"/>
        </p:scale>
        <p:origin x="2464" y="1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oleObject" Target="file:////Server1\Active%20Projects\Riley%20County%20Community%20Health%20Assessment\City%20Data\City%20Pop%20with%20graphs.xls"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oleObject" Target="file:////Server1\Active%20Projects\Riley%20County%20Community%20Health%20Assessment\City%20Data\Poverty%20graphs.xlsx" TargetMode="External"/><Relationship Id="rId1" Type="http://schemas.openxmlformats.org/officeDocument/2006/relationships/themeOverride" Target="../theme/themeOverride10.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Server1\Active%20Projects\Riley%20County%20Community%20Health%20Assessment\City%20Data\City%20Pop%20with%20graphs.xls"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Server1\Active%20Projects\Riley%20County%20Community%20Health%20Assessment\City%20Data\City%20Pop%20with%20graphs.xls"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Book7"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Book8"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Book8"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oleObject" Target="Book8" TargetMode="External"/><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oleObject" Target="Book8" TargetMode="External"/><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oleObject" Target="file:////Server1\Active%20Projects\Riley%20County%20Community%20Health%20Assessment\Poverty\Copy%20of%20ACS%203yr%202011-13%20Poverty%20by%20Sex%20and%20Age%20-%20KS,%20Multiple%20Counties%20-EDIT%20CB.xls" TargetMode="External"/><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spc="0" baseline="0">
                <a:solidFill>
                  <a:schemeClr val="tx1"/>
                </a:solidFill>
                <a:latin typeface="Trebuchet MS" panose="020B0603020202020204" pitchFamily="34" charset="0"/>
                <a:ea typeface="+mn-ea"/>
                <a:cs typeface="+mn-cs"/>
              </a:defRPr>
            </a:pPr>
            <a:r>
              <a:rPr lang="en-US" sz="1800" b="1" dirty="0">
                <a:solidFill>
                  <a:schemeClr val="tx1"/>
                </a:solidFill>
                <a:latin typeface="Georgia"/>
                <a:cs typeface="Georgia"/>
              </a:rPr>
              <a:t>Population of </a:t>
            </a:r>
          </a:p>
          <a:p>
            <a:pPr>
              <a:defRPr sz="1800" b="1" i="0" u="none" strike="noStrike" kern="1200" spc="0" baseline="0">
                <a:solidFill>
                  <a:schemeClr val="tx1"/>
                </a:solidFill>
                <a:latin typeface="Trebuchet MS" panose="020B0603020202020204" pitchFamily="34" charset="0"/>
                <a:ea typeface="+mn-ea"/>
                <a:cs typeface="+mn-cs"/>
              </a:defRPr>
            </a:pPr>
            <a:r>
              <a:rPr lang="en-US" sz="1800" b="1" dirty="0">
                <a:solidFill>
                  <a:schemeClr val="tx1"/>
                </a:solidFill>
                <a:latin typeface="Georgia"/>
                <a:cs typeface="Georgia"/>
              </a:rPr>
              <a:t>Riley County &amp;</a:t>
            </a:r>
            <a:r>
              <a:rPr lang="en-US" sz="1800" b="1" baseline="0" dirty="0">
                <a:solidFill>
                  <a:schemeClr val="tx1"/>
                </a:solidFill>
                <a:latin typeface="Georgia"/>
                <a:cs typeface="Georgia"/>
              </a:rPr>
              <a:t> </a:t>
            </a:r>
            <a:r>
              <a:rPr lang="en-US" sz="1800" b="1" dirty="0">
                <a:solidFill>
                  <a:schemeClr val="tx1"/>
                </a:solidFill>
                <a:latin typeface="Georgia"/>
                <a:cs typeface="Georgia"/>
              </a:rPr>
              <a:t>Cities</a:t>
            </a:r>
          </a:p>
          <a:p>
            <a:pPr>
              <a:defRPr sz="1800" b="1" i="0" u="none" strike="noStrike" kern="1200" spc="0" baseline="0">
                <a:solidFill>
                  <a:schemeClr val="tx1"/>
                </a:solidFill>
                <a:latin typeface="Trebuchet MS" panose="020B0603020202020204" pitchFamily="34" charset="0"/>
                <a:ea typeface="+mn-ea"/>
                <a:cs typeface="+mn-cs"/>
              </a:defRPr>
            </a:pPr>
            <a:endParaRPr lang="en-US" sz="800" b="0" i="1" dirty="0">
              <a:solidFill>
                <a:schemeClr val="tx1"/>
              </a:solidFill>
              <a:latin typeface="Georgia"/>
              <a:cs typeface="Georgia"/>
            </a:endParaRPr>
          </a:p>
          <a:p>
            <a:pPr>
              <a:defRPr sz="1800" b="1" i="0" u="none" strike="noStrike" kern="1200" spc="0" baseline="0">
                <a:solidFill>
                  <a:schemeClr val="tx1"/>
                </a:solidFill>
                <a:latin typeface="Trebuchet MS" panose="020B0603020202020204" pitchFamily="34" charset="0"/>
                <a:ea typeface="+mn-ea"/>
                <a:cs typeface="+mn-cs"/>
              </a:defRPr>
            </a:pPr>
            <a:r>
              <a:rPr lang="en-US" sz="1200" b="0" i="1" dirty="0">
                <a:solidFill>
                  <a:schemeClr val="tx1"/>
                </a:solidFill>
                <a:latin typeface="Georgia"/>
                <a:cs typeface="Georgia"/>
              </a:rPr>
              <a:t>2009-2013 Census ACS 5-year estimates</a:t>
            </a:r>
          </a:p>
        </c:rich>
      </c:tx>
      <c:overlay val="0"/>
      <c:spPr>
        <a:noFill/>
        <a:ln>
          <a:noFill/>
        </a:ln>
        <a:effectLst/>
      </c:spPr>
    </c:title>
    <c:autoTitleDeleted val="0"/>
    <c:plotArea>
      <c:layout/>
      <c:barChart>
        <c:barDir val="bar"/>
        <c:grouping val="clustered"/>
        <c:varyColors val="0"/>
        <c:ser>
          <c:idx val="0"/>
          <c:order val="0"/>
          <c:spPr>
            <a:solidFill>
              <a:srgbClr val="008A60"/>
            </a:solidFill>
            <a:ln>
              <a:noFill/>
            </a:ln>
            <a:effectLst/>
          </c:spPr>
          <c:invertIfNegative val="0"/>
          <c:dPt>
            <c:idx val="0"/>
            <c:invertIfNegative val="0"/>
            <c:bubble3D val="0"/>
            <c:spPr>
              <a:solidFill>
                <a:srgbClr val="C0D730"/>
              </a:solidFill>
              <a:ln>
                <a:noFill/>
              </a:ln>
              <a:effectLst/>
            </c:spPr>
            <c:extLst>
              <c:ext xmlns:c16="http://schemas.microsoft.com/office/drawing/2014/chart" uri="{C3380CC4-5D6E-409C-BE32-E72D297353CC}">
                <c16:uniqueId val="{00000001-0678-D943-911B-5113EF6FF530}"/>
              </c:ext>
            </c:extLst>
          </c:dPt>
          <c:dLbls>
            <c:dLbl>
              <c:idx val="0"/>
              <c:layout>
                <c:manualLayout>
                  <c:x val="-0.119374220747403"/>
                  <c:y val="-2.3088025186672099E-3"/>
                </c:manualLayout>
              </c:layout>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Trebuchet MS" panose="020B0603020202020204" pitchFamily="34" charset="0"/>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678-D943-911B-5113EF6FF530}"/>
                </c:ext>
              </c:extLst>
            </c:dLbl>
            <c:dLbl>
              <c:idx val="1"/>
              <c:layout>
                <c:manualLayout>
                  <c:x val="-0.20794219097934799"/>
                  <c:y val="1.8179547395313199E-7"/>
                </c:manualLayout>
              </c:layout>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Trebuchet MS" panose="020B0603020202020204" pitchFamily="34" charset="0"/>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678-D943-911B-5113EF6FF530}"/>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Trebuchet MS"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'S0101'!$AD$11:$AD$16</c:f>
              <c:strCache>
                <c:ptCount val="6"/>
                <c:pt idx="0">
                  <c:v>Riley County</c:v>
                </c:pt>
                <c:pt idx="1">
                  <c:v>Manhattan</c:v>
                </c:pt>
                <c:pt idx="2">
                  <c:v>Ogden</c:v>
                </c:pt>
                <c:pt idx="3">
                  <c:v>Riley</c:v>
                </c:pt>
                <c:pt idx="4">
                  <c:v>Leonardville</c:v>
                </c:pt>
                <c:pt idx="5">
                  <c:v>Randolph</c:v>
                </c:pt>
              </c:strCache>
            </c:strRef>
          </c:cat>
          <c:val>
            <c:numRef>
              <c:f>'S0101'!$AE$11:$AE$16</c:f>
              <c:numCache>
                <c:formatCode>#,##0</c:formatCode>
                <c:ptCount val="6"/>
                <c:pt idx="0">
                  <c:v>73243</c:v>
                </c:pt>
                <c:pt idx="1">
                  <c:v>54082</c:v>
                </c:pt>
                <c:pt idx="2">
                  <c:v>1832</c:v>
                </c:pt>
                <c:pt idx="3" formatCode="General">
                  <c:v>960</c:v>
                </c:pt>
                <c:pt idx="4" formatCode="General">
                  <c:v>355</c:v>
                </c:pt>
                <c:pt idx="5" formatCode="General">
                  <c:v>216</c:v>
                </c:pt>
              </c:numCache>
            </c:numRef>
          </c:val>
          <c:extLst>
            <c:ext xmlns:c16="http://schemas.microsoft.com/office/drawing/2014/chart" uri="{C3380CC4-5D6E-409C-BE32-E72D297353CC}">
              <c16:uniqueId val="{00000003-0678-D943-911B-5113EF6FF530}"/>
            </c:ext>
          </c:extLst>
        </c:ser>
        <c:dLbls>
          <c:showLegendKey val="0"/>
          <c:showVal val="0"/>
          <c:showCatName val="0"/>
          <c:showSerName val="0"/>
          <c:showPercent val="0"/>
          <c:showBubbleSize val="0"/>
        </c:dLbls>
        <c:gapWidth val="68"/>
        <c:axId val="1772941320"/>
        <c:axId val="1772944920"/>
      </c:barChart>
      <c:catAx>
        <c:axId val="177294132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1772944920"/>
        <c:crosses val="autoZero"/>
        <c:auto val="1"/>
        <c:lblAlgn val="ctr"/>
        <c:lblOffset val="100"/>
        <c:noMultiLvlLbl val="0"/>
      </c:catAx>
      <c:valAx>
        <c:axId val="1772944920"/>
        <c:scaling>
          <c:orientation val="minMax"/>
        </c:scaling>
        <c:delete val="1"/>
        <c:axPos val="t"/>
        <c:majorGridlines>
          <c:spPr>
            <a:ln w="9525" cap="flat" cmpd="sng" algn="ctr">
              <a:noFill/>
              <a:round/>
            </a:ln>
            <a:effectLst/>
          </c:spPr>
        </c:majorGridlines>
        <c:numFmt formatCode="#,##0" sourceLinked="1"/>
        <c:majorTickMark val="none"/>
        <c:minorTickMark val="none"/>
        <c:tickLblPos val="none"/>
        <c:crossAx val="1772941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Trebuchet MS" panose="020B0603020202020204" pitchFamily="34" charset="0"/>
                <a:ea typeface="+mn-ea"/>
                <a:cs typeface="+mn-cs"/>
              </a:defRPr>
            </a:pPr>
            <a:r>
              <a:rPr lang="en-US" sz="2200" b="1" dirty="0">
                <a:solidFill>
                  <a:srgbClr val="000000"/>
                </a:solidFill>
                <a:latin typeface="Georgia"/>
                <a:cs typeface="Georgia"/>
              </a:rPr>
              <a:t>Educational Attainment: Percent Age 25 Years</a:t>
            </a:r>
            <a:r>
              <a:rPr lang="en-US" sz="2200" b="1" baseline="0" dirty="0">
                <a:solidFill>
                  <a:srgbClr val="000000"/>
                </a:solidFill>
                <a:latin typeface="Georgia"/>
                <a:cs typeface="Georgia"/>
              </a:rPr>
              <a:t> </a:t>
            </a:r>
            <a:r>
              <a:rPr lang="en-US" sz="2200" b="1" dirty="0">
                <a:solidFill>
                  <a:srgbClr val="000000"/>
                </a:solidFill>
                <a:latin typeface="Georgia"/>
                <a:cs typeface="Georgia"/>
              </a:rPr>
              <a:t>and Older with Bachelor's</a:t>
            </a:r>
            <a:r>
              <a:rPr lang="en-US" sz="2200" b="1" baseline="0" dirty="0">
                <a:solidFill>
                  <a:srgbClr val="000000"/>
                </a:solidFill>
                <a:latin typeface="Georgia"/>
                <a:cs typeface="Georgia"/>
              </a:rPr>
              <a:t> Degree or Higher</a:t>
            </a:r>
            <a:endParaRPr lang="en-US" sz="2200" b="1" dirty="0">
              <a:solidFill>
                <a:srgbClr val="000000"/>
              </a:solidFill>
              <a:latin typeface="Georgia"/>
              <a:cs typeface="Georgia"/>
            </a:endParaRPr>
          </a:p>
        </c:rich>
      </c:tx>
      <c:overlay val="0"/>
      <c:spPr>
        <a:noFill/>
        <a:ln>
          <a:noFill/>
        </a:ln>
        <a:effectLst/>
      </c:spPr>
    </c:title>
    <c:autoTitleDeleted val="0"/>
    <c:plotArea>
      <c:layout>
        <c:manualLayout>
          <c:layoutTarget val="inner"/>
          <c:xMode val="edge"/>
          <c:yMode val="edge"/>
          <c:x val="9.1691601049868704E-2"/>
          <c:y val="0.134198000530833"/>
          <c:w val="0.865950021872266"/>
          <c:h val="0.74911395204812903"/>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FFCF1D"/>
              </a:solidFill>
              <a:ln>
                <a:noFill/>
              </a:ln>
              <a:effectLst/>
            </c:spPr>
            <c:extLst>
              <c:ext xmlns:c16="http://schemas.microsoft.com/office/drawing/2014/chart" uri="{C3380CC4-5D6E-409C-BE32-E72D297353CC}">
                <c16:uniqueId val="{00000001-A33E-8047-8749-3CFEFF0E0E0B}"/>
              </c:ext>
            </c:extLst>
          </c:dPt>
          <c:dPt>
            <c:idx val="1"/>
            <c:invertIfNegative val="0"/>
            <c:bubble3D val="0"/>
            <c:spPr>
              <a:solidFill>
                <a:srgbClr val="C0D730"/>
              </a:solidFill>
              <a:ln>
                <a:noFill/>
              </a:ln>
              <a:effectLst/>
            </c:spPr>
            <c:extLst>
              <c:ext xmlns:c16="http://schemas.microsoft.com/office/drawing/2014/chart" uri="{C3380CC4-5D6E-409C-BE32-E72D297353CC}">
                <c16:uniqueId val="{00000003-A33E-8047-8749-3CFEFF0E0E0B}"/>
              </c:ext>
            </c:extLst>
          </c:dPt>
          <c:dPt>
            <c:idx val="2"/>
            <c:invertIfNegative val="0"/>
            <c:bubble3D val="0"/>
            <c:spPr>
              <a:solidFill>
                <a:srgbClr val="008A5F"/>
              </a:solidFill>
              <a:ln>
                <a:noFill/>
              </a:ln>
              <a:effectLst/>
            </c:spPr>
            <c:extLst>
              <c:ext xmlns:c16="http://schemas.microsoft.com/office/drawing/2014/chart" uri="{C3380CC4-5D6E-409C-BE32-E72D297353CC}">
                <c16:uniqueId val="{00000005-A33E-8047-8749-3CFEFF0E0E0B}"/>
              </c:ext>
            </c:extLst>
          </c:dPt>
          <c:dPt>
            <c:idx val="3"/>
            <c:invertIfNegative val="0"/>
            <c:bubble3D val="0"/>
            <c:spPr>
              <a:solidFill>
                <a:srgbClr val="008A5F"/>
              </a:solidFill>
              <a:ln>
                <a:noFill/>
              </a:ln>
              <a:effectLst/>
            </c:spPr>
            <c:extLst>
              <c:ext xmlns:c16="http://schemas.microsoft.com/office/drawing/2014/chart" uri="{C3380CC4-5D6E-409C-BE32-E72D297353CC}">
                <c16:uniqueId val="{00000007-A33E-8047-8749-3CFEFF0E0E0B}"/>
              </c:ext>
            </c:extLst>
          </c:dPt>
          <c:dPt>
            <c:idx val="4"/>
            <c:invertIfNegative val="0"/>
            <c:bubble3D val="0"/>
            <c:spPr>
              <a:solidFill>
                <a:srgbClr val="008A5F"/>
              </a:solidFill>
              <a:ln>
                <a:noFill/>
              </a:ln>
              <a:effectLst/>
            </c:spPr>
            <c:extLst>
              <c:ext xmlns:c16="http://schemas.microsoft.com/office/drawing/2014/chart" uri="{C3380CC4-5D6E-409C-BE32-E72D297353CC}">
                <c16:uniqueId val="{00000009-A33E-8047-8749-3CFEFF0E0E0B}"/>
              </c:ext>
            </c:extLst>
          </c:dPt>
          <c:dPt>
            <c:idx val="5"/>
            <c:invertIfNegative val="0"/>
            <c:bubble3D val="0"/>
            <c:spPr>
              <a:solidFill>
                <a:srgbClr val="008A5F"/>
              </a:solidFill>
              <a:ln>
                <a:noFill/>
              </a:ln>
              <a:effectLst/>
            </c:spPr>
            <c:extLst>
              <c:ext xmlns:c16="http://schemas.microsoft.com/office/drawing/2014/chart" uri="{C3380CC4-5D6E-409C-BE32-E72D297353CC}">
                <c16:uniqueId val="{0000000B-A33E-8047-8749-3CFEFF0E0E0B}"/>
              </c:ext>
            </c:extLst>
          </c:dPt>
          <c:dPt>
            <c:idx val="6"/>
            <c:invertIfNegative val="0"/>
            <c:bubble3D val="0"/>
            <c:spPr>
              <a:solidFill>
                <a:srgbClr val="008A5F"/>
              </a:solidFill>
              <a:ln>
                <a:noFill/>
              </a:ln>
              <a:effectLst/>
            </c:spPr>
            <c:extLst>
              <c:ext xmlns:c16="http://schemas.microsoft.com/office/drawing/2014/chart" uri="{C3380CC4-5D6E-409C-BE32-E72D297353CC}">
                <c16:uniqueId val="{0000000D-A33E-8047-8749-3CFEFF0E0E0B}"/>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Trebuchet MS"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Sheet1!$C$3:$C$9</c:f>
              <c:strCache>
                <c:ptCount val="7"/>
                <c:pt idx="0">
                  <c:v>Kansas</c:v>
                </c:pt>
                <c:pt idx="1">
                  <c:v>Riley County</c:v>
                </c:pt>
                <c:pt idx="2">
                  <c:v>Manhattan</c:v>
                </c:pt>
                <c:pt idx="3">
                  <c:v>Ogden</c:v>
                </c:pt>
                <c:pt idx="4">
                  <c:v>Riley</c:v>
                </c:pt>
                <c:pt idx="5">
                  <c:v>Leonardville</c:v>
                </c:pt>
                <c:pt idx="6">
                  <c:v>Randolph</c:v>
                </c:pt>
              </c:strCache>
            </c:strRef>
          </c:cat>
          <c:val>
            <c:numRef>
              <c:f>Sheet1!$H$3:$H$9</c:f>
              <c:numCache>
                <c:formatCode>0.0%</c:formatCode>
                <c:ptCount val="7"/>
                <c:pt idx="0">
                  <c:v>0.30299999999999999</c:v>
                </c:pt>
                <c:pt idx="1">
                  <c:v>0.45</c:v>
                </c:pt>
                <c:pt idx="2">
                  <c:v>0.51600000000000001</c:v>
                </c:pt>
                <c:pt idx="3">
                  <c:v>0.18</c:v>
                </c:pt>
                <c:pt idx="4">
                  <c:v>0.17499999999999999</c:v>
                </c:pt>
                <c:pt idx="5">
                  <c:v>0.151</c:v>
                </c:pt>
                <c:pt idx="6">
                  <c:v>0.25800000000000001</c:v>
                </c:pt>
              </c:numCache>
            </c:numRef>
          </c:val>
          <c:extLst>
            <c:ext xmlns:c16="http://schemas.microsoft.com/office/drawing/2014/chart" uri="{C3380CC4-5D6E-409C-BE32-E72D297353CC}">
              <c16:uniqueId val="{0000000E-A33E-8047-8749-3CFEFF0E0E0B}"/>
            </c:ext>
          </c:extLst>
        </c:ser>
        <c:dLbls>
          <c:showLegendKey val="0"/>
          <c:showVal val="0"/>
          <c:showCatName val="0"/>
          <c:showSerName val="0"/>
          <c:showPercent val="0"/>
          <c:showBubbleSize val="0"/>
        </c:dLbls>
        <c:gapWidth val="77"/>
        <c:axId val="1773552008"/>
        <c:axId val="1773548472"/>
      </c:barChart>
      <c:catAx>
        <c:axId val="1773552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1773548472"/>
        <c:crosses val="autoZero"/>
        <c:auto val="1"/>
        <c:lblAlgn val="ctr"/>
        <c:lblOffset val="100"/>
        <c:noMultiLvlLbl val="0"/>
      </c:catAx>
      <c:valAx>
        <c:axId val="1773548472"/>
        <c:scaling>
          <c:orientation val="minMax"/>
        </c:scaling>
        <c:delete val="0"/>
        <c:axPos val="l"/>
        <c:majorGridlines>
          <c:spPr>
            <a:ln w="9525" cap="flat" cmpd="sng" algn="ctr">
              <a:solidFill>
                <a:schemeClr val="bg1">
                  <a:lumMod val="85000"/>
                </a:schemeClr>
              </a:solidFill>
              <a:round/>
            </a:ln>
            <a:effectLst/>
          </c:spPr>
        </c:majorGridlines>
        <c:numFmt formatCode="0%" sourceLinked="0"/>
        <c:majorTickMark val="out"/>
        <c:minorTickMark val="none"/>
        <c:tickLblPos val="nextTo"/>
        <c:spPr>
          <a:noFill/>
          <a:ln>
            <a:solidFill>
              <a:schemeClr val="lt1">
                <a:shade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1773552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Trebuchet MS" panose="020B0603020202020204" pitchFamily="34" charset="0"/>
                <a:ea typeface="+mn-ea"/>
                <a:cs typeface="+mn-cs"/>
              </a:defRPr>
            </a:pPr>
            <a:r>
              <a:rPr lang="en-US" sz="2200" b="1" dirty="0">
                <a:solidFill>
                  <a:srgbClr val="000000"/>
                </a:solidFill>
                <a:latin typeface="Georgia"/>
                <a:cs typeface="Georgia"/>
              </a:rPr>
              <a:t>Median Age</a:t>
            </a:r>
          </a:p>
        </c:rich>
      </c:tx>
      <c:overlay val="0"/>
      <c:spPr>
        <a:noFill/>
        <a:ln>
          <a:noFill/>
        </a:ln>
        <a:effectLst/>
      </c:spPr>
    </c:title>
    <c:autoTitleDeleted val="0"/>
    <c:plotArea>
      <c:layout>
        <c:manualLayout>
          <c:layoutTarget val="inner"/>
          <c:xMode val="edge"/>
          <c:yMode val="edge"/>
          <c:x val="0.15504697942168999"/>
          <c:y val="8.8265580174571298E-2"/>
          <c:w val="0.84495302057831001"/>
          <c:h val="0.89041659036806398"/>
        </c:manualLayout>
      </c:layout>
      <c:barChart>
        <c:barDir val="bar"/>
        <c:grouping val="clustered"/>
        <c:varyColors val="0"/>
        <c:ser>
          <c:idx val="0"/>
          <c:order val="0"/>
          <c:spPr>
            <a:solidFill>
              <a:srgbClr val="008A60"/>
            </a:solidFill>
            <a:ln>
              <a:noFill/>
            </a:ln>
            <a:effectLst/>
          </c:spPr>
          <c:invertIfNegative val="0"/>
          <c:dPt>
            <c:idx val="0"/>
            <c:invertIfNegative val="0"/>
            <c:bubble3D val="0"/>
            <c:spPr>
              <a:solidFill>
                <a:srgbClr val="FFCF1D"/>
              </a:solidFill>
              <a:ln>
                <a:noFill/>
              </a:ln>
              <a:effectLst/>
            </c:spPr>
            <c:extLst>
              <c:ext xmlns:c16="http://schemas.microsoft.com/office/drawing/2014/chart" uri="{C3380CC4-5D6E-409C-BE32-E72D297353CC}">
                <c16:uniqueId val="{00000001-2175-8F47-B213-244C3B25E62D}"/>
              </c:ext>
            </c:extLst>
          </c:dPt>
          <c:dPt>
            <c:idx val="1"/>
            <c:invertIfNegative val="0"/>
            <c:bubble3D val="0"/>
            <c:spPr>
              <a:solidFill>
                <a:srgbClr val="C0D730"/>
              </a:solidFill>
              <a:ln>
                <a:noFill/>
              </a:ln>
              <a:effectLst/>
            </c:spPr>
            <c:extLst>
              <c:ext xmlns:c16="http://schemas.microsoft.com/office/drawing/2014/chart" uri="{C3380CC4-5D6E-409C-BE32-E72D297353CC}">
                <c16:uniqueId val="{00000003-2175-8F47-B213-244C3B25E62D}"/>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Trebuchet MS"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'S0101'!$AD$30:$AD$36</c:f>
              <c:strCache>
                <c:ptCount val="7"/>
                <c:pt idx="0">
                  <c:v>Kansas</c:v>
                </c:pt>
                <c:pt idx="1">
                  <c:v>Riley County</c:v>
                </c:pt>
                <c:pt idx="2">
                  <c:v>Manhattan</c:v>
                </c:pt>
                <c:pt idx="3">
                  <c:v>Ogden</c:v>
                </c:pt>
                <c:pt idx="4">
                  <c:v>Riley</c:v>
                </c:pt>
                <c:pt idx="5">
                  <c:v>Leonardville</c:v>
                </c:pt>
                <c:pt idx="6">
                  <c:v>Randolph</c:v>
                </c:pt>
              </c:strCache>
            </c:strRef>
          </c:cat>
          <c:val>
            <c:numRef>
              <c:f>'S0101'!$AE$30:$AE$36</c:f>
              <c:numCache>
                <c:formatCode>0.0</c:formatCode>
                <c:ptCount val="7"/>
                <c:pt idx="0">
                  <c:v>36</c:v>
                </c:pt>
                <c:pt idx="1">
                  <c:v>24.5</c:v>
                </c:pt>
                <c:pt idx="2">
                  <c:v>24.1</c:v>
                </c:pt>
                <c:pt idx="3">
                  <c:v>27.3</c:v>
                </c:pt>
                <c:pt idx="4">
                  <c:v>31.8</c:v>
                </c:pt>
                <c:pt idx="5">
                  <c:v>60.9</c:v>
                </c:pt>
                <c:pt idx="6">
                  <c:v>35.200000000000003</c:v>
                </c:pt>
              </c:numCache>
            </c:numRef>
          </c:val>
          <c:extLst>
            <c:ext xmlns:c16="http://schemas.microsoft.com/office/drawing/2014/chart" uri="{C3380CC4-5D6E-409C-BE32-E72D297353CC}">
              <c16:uniqueId val="{00000004-2175-8F47-B213-244C3B25E62D}"/>
            </c:ext>
          </c:extLst>
        </c:ser>
        <c:dLbls>
          <c:showLegendKey val="0"/>
          <c:showVal val="0"/>
          <c:showCatName val="0"/>
          <c:showSerName val="0"/>
          <c:showPercent val="0"/>
          <c:showBubbleSize val="0"/>
        </c:dLbls>
        <c:gapWidth val="68"/>
        <c:axId val="-2059088136"/>
        <c:axId val="-2059030280"/>
      </c:barChart>
      <c:catAx>
        <c:axId val="-205908813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2059030280"/>
        <c:crosses val="autoZero"/>
        <c:auto val="1"/>
        <c:lblAlgn val="ctr"/>
        <c:lblOffset val="100"/>
        <c:noMultiLvlLbl val="0"/>
      </c:catAx>
      <c:valAx>
        <c:axId val="-2059030280"/>
        <c:scaling>
          <c:orientation val="minMax"/>
        </c:scaling>
        <c:delete val="1"/>
        <c:axPos val="t"/>
        <c:majorGridlines>
          <c:spPr>
            <a:ln w="9525" cap="flat" cmpd="sng" algn="ctr">
              <a:noFill/>
              <a:round/>
            </a:ln>
            <a:effectLst/>
          </c:spPr>
        </c:majorGridlines>
        <c:numFmt formatCode="0.0" sourceLinked="1"/>
        <c:majorTickMark val="none"/>
        <c:minorTickMark val="none"/>
        <c:tickLblPos val="none"/>
        <c:crossAx val="-20590881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Trebuchet MS" panose="020B0603020202020204" pitchFamily="34" charset="0"/>
                <a:ea typeface="+mn-ea"/>
                <a:cs typeface="+mn-cs"/>
              </a:defRPr>
            </a:pPr>
            <a:r>
              <a:rPr lang="en-US" sz="2000" b="1" dirty="0">
                <a:solidFill>
                  <a:srgbClr val="000000"/>
                </a:solidFill>
                <a:latin typeface="Georgia"/>
                <a:cs typeface="Georgia"/>
              </a:rPr>
              <a:t>Percent</a:t>
            </a:r>
            <a:r>
              <a:rPr lang="en-US" sz="2000" b="1" baseline="0" dirty="0">
                <a:solidFill>
                  <a:srgbClr val="000000"/>
                </a:solidFill>
                <a:latin typeface="Georgia"/>
                <a:cs typeface="Georgia"/>
              </a:rPr>
              <a:t> Population by Age Group</a:t>
            </a:r>
            <a:endParaRPr lang="en-US" sz="2000" b="1" dirty="0">
              <a:solidFill>
                <a:srgbClr val="000000"/>
              </a:solidFill>
              <a:latin typeface="Georgia"/>
              <a:cs typeface="Georgia"/>
            </a:endParaRPr>
          </a:p>
        </c:rich>
      </c:tx>
      <c:overlay val="0"/>
      <c:spPr>
        <a:noFill/>
        <a:ln>
          <a:noFill/>
        </a:ln>
        <a:effectLst/>
      </c:spPr>
    </c:title>
    <c:autoTitleDeleted val="0"/>
    <c:plotArea>
      <c:layout>
        <c:manualLayout>
          <c:layoutTarget val="inner"/>
          <c:xMode val="edge"/>
          <c:yMode val="edge"/>
          <c:x val="0.14873540713570399"/>
          <c:y val="0.13917492815494001"/>
          <c:w val="0.80890621751430403"/>
          <c:h val="0.83542827827608201"/>
        </c:manualLayout>
      </c:layout>
      <c:barChart>
        <c:barDir val="bar"/>
        <c:grouping val="percentStacked"/>
        <c:varyColors val="0"/>
        <c:ser>
          <c:idx val="0"/>
          <c:order val="0"/>
          <c:tx>
            <c:v>0 - 17 yrs</c:v>
          </c:tx>
          <c:spPr>
            <a:solidFill>
              <a:srgbClr val="FFCF1D"/>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Trebuchet MS"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'S0101'!$AD$39:$AD$45</c:f>
              <c:strCache>
                <c:ptCount val="7"/>
                <c:pt idx="0">
                  <c:v>Kansas</c:v>
                </c:pt>
                <c:pt idx="1">
                  <c:v>Riley County</c:v>
                </c:pt>
                <c:pt idx="2">
                  <c:v>Manhattan</c:v>
                </c:pt>
                <c:pt idx="3">
                  <c:v>Ogden</c:v>
                </c:pt>
                <c:pt idx="4">
                  <c:v>Riley</c:v>
                </c:pt>
                <c:pt idx="5">
                  <c:v>Leonardville</c:v>
                </c:pt>
                <c:pt idx="6">
                  <c:v>Randolph</c:v>
                </c:pt>
              </c:strCache>
            </c:strRef>
          </c:cat>
          <c:val>
            <c:numRef>
              <c:f>'S0101'!$AE$39:$AE$45</c:f>
              <c:numCache>
                <c:formatCode>0.00%</c:formatCode>
                <c:ptCount val="7"/>
                <c:pt idx="0">
                  <c:v>0.253</c:v>
                </c:pt>
                <c:pt idx="1">
                  <c:v>0.184</c:v>
                </c:pt>
                <c:pt idx="2">
                  <c:v>0.152</c:v>
                </c:pt>
                <c:pt idx="3">
                  <c:v>0.31900000000000001</c:v>
                </c:pt>
                <c:pt idx="4">
                  <c:v>0.27</c:v>
                </c:pt>
                <c:pt idx="5">
                  <c:v>8.6999999999999994E-2</c:v>
                </c:pt>
                <c:pt idx="6">
                  <c:v>0.24</c:v>
                </c:pt>
              </c:numCache>
            </c:numRef>
          </c:val>
          <c:extLst>
            <c:ext xmlns:c16="http://schemas.microsoft.com/office/drawing/2014/chart" uri="{C3380CC4-5D6E-409C-BE32-E72D297353CC}">
              <c16:uniqueId val="{00000000-C96B-1B47-A1BE-274072DD6120}"/>
            </c:ext>
          </c:extLst>
        </c:ser>
        <c:ser>
          <c:idx val="1"/>
          <c:order val="1"/>
          <c:tx>
            <c:v>18 - 24 yrs</c:v>
          </c:tx>
          <c:spPr>
            <a:solidFill>
              <a:srgbClr val="C0D73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Trebuchet MS"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'S0101'!$AD$39:$AD$45</c:f>
              <c:strCache>
                <c:ptCount val="7"/>
                <c:pt idx="0">
                  <c:v>Kansas</c:v>
                </c:pt>
                <c:pt idx="1">
                  <c:v>Riley County</c:v>
                </c:pt>
                <c:pt idx="2">
                  <c:v>Manhattan</c:v>
                </c:pt>
                <c:pt idx="3">
                  <c:v>Ogden</c:v>
                </c:pt>
                <c:pt idx="4">
                  <c:v>Riley</c:v>
                </c:pt>
                <c:pt idx="5">
                  <c:v>Leonardville</c:v>
                </c:pt>
                <c:pt idx="6">
                  <c:v>Randolph</c:v>
                </c:pt>
              </c:strCache>
            </c:strRef>
          </c:cat>
          <c:val>
            <c:numRef>
              <c:f>'S0101'!$AF$39:$AF$45</c:f>
              <c:numCache>
                <c:formatCode>0.00%</c:formatCode>
                <c:ptCount val="7"/>
                <c:pt idx="0">
                  <c:v>0.10199999999999999</c:v>
                </c:pt>
                <c:pt idx="1">
                  <c:v>0.33200000000000002</c:v>
                </c:pt>
                <c:pt idx="2">
                  <c:v>0.378</c:v>
                </c:pt>
                <c:pt idx="3">
                  <c:v>0.15</c:v>
                </c:pt>
                <c:pt idx="4">
                  <c:v>9.2999999999999999E-2</c:v>
                </c:pt>
                <c:pt idx="5">
                  <c:v>1.7000000000000001E-2</c:v>
                </c:pt>
                <c:pt idx="6">
                  <c:v>0.06</c:v>
                </c:pt>
              </c:numCache>
            </c:numRef>
          </c:val>
          <c:extLst>
            <c:ext xmlns:c16="http://schemas.microsoft.com/office/drawing/2014/chart" uri="{C3380CC4-5D6E-409C-BE32-E72D297353CC}">
              <c16:uniqueId val="{00000001-C96B-1B47-A1BE-274072DD6120}"/>
            </c:ext>
          </c:extLst>
        </c:ser>
        <c:ser>
          <c:idx val="2"/>
          <c:order val="2"/>
          <c:tx>
            <c:v>25 - 44 yrs</c:v>
          </c:tx>
          <c:spPr>
            <a:solidFill>
              <a:srgbClr val="76B54B"/>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Trebuchet MS"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'S0101'!$AD$39:$AD$45</c:f>
              <c:strCache>
                <c:ptCount val="7"/>
                <c:pt idx="0">
                  <c:v>Kansas</c:v>
                </c:pt>
                <c:pt idx="1">
                  <c:v>Riley County</c:v>
                </c:pt>
                <c:pt idx="2">
                  <c:v>Manhattan</c:v>
                </c:pt>
                <c:pt idx="3">
                  <c:v>Ogden</c:v>
                </c:pt>
                <c:pt idx="4">
                  <c:v>Riley</c:v>
                </c:pt>
                <c:pt idx="5">
                  <c:v>Leonardville</c:v>
                </c:pt>
                <c:pt idx="6">
                  <c:v>Randolph</c:v>
                </c:pt>
              </c:strCache>
            </c:strRef>
          </c:cat>
          <c:val>
            <c:numRef>
              <c:f>'S0101'!$AG$39:$AG$45</c:f>
              <c:numCache>
                <c:formatCode>0.00%</c:formatCode>
                <c:ptCount val="7"/>
                <c:pt idx="0">
                  <c:v>0.253</c:v>
                </c:pt>
                <c:pt idx="1">
                  <c:v>0.26500000000000001</c:v>
                </c:pt>
                <c:pt idx="2">
                  <c:v>0.26</c:v>
                </c:pt>
                <c:pt idx="3">
                  <c:v>0.32700000000000001</c:v>
                </c:pt>
                <c:pt idx="4">
                  <c:v>0.30499999999999999</c:v>
                </c:pt>
                <c:pt idx="5">
                  <c:v>0.17399999999999999</c:v>
                </c:pt>
                <c:pt idx="6">
                  <c:v>0.30599999999999999</c:v>
                </c:pt>
              </c:numCache>
            </c:numRef>
          </c:val>
          <c:extLst>
            <c:ext xmlns:c16="http://schemas.microsoft.com/office/drawing/2014/chart" uri="{C3380CC4-5D6E-409C-BE32-E72D297353CC}">
              <c16:uniqueId val="{00000002-C96B-1B47-A1BE-274072DD6120}"/>
            </c:ext>
          </c:extLst>
        </c:ser>
        <c:ser>
          <c:idx val="3"/>
          <c:order val="3"/>
          <c:tx>
            <c:v>45 - 64 yrs</c:v>
          </c:tx>
          <c:spPr>
            <a:solidFill>
              <a:schemeClr val="accent1">
                <a:lumMod val="75000"/>
              </a:schemeClr>
            </a:solidFill>
            <a:ln>
              <a:noFill/>
            </a:ln>
            <a:effectLst/>
          </c:spPr>
          <c:invertIfNegative val="0"/>
          <c:dPt>
            <c:idx val="0"/>
            <c:invertIfNegative val="0"/>
            <c:bubble3D val="0"/>
            <c:spPr>
              <a:solidFill>
                <a:srgbClr val="2E75B6"/>
              </a:solidFill>
              <a:ln>
                <a:noFill/>
              </a:ln>
              <a:effectLst/>
            </c:spPr>
            <c:extLst>
              <c:ext xmlns:c16="http://schemas.microsoft.com/office/drawing/2014/chart" uri="{C3380CC4-5D6E-409C-BE32-E72D297353CC}">
                <c16:uniqueId val="{00000004-C96B-1B47-A1BE-274072DD6120}"/>
              </c:ext>
            </c:extLst>
          </c:dPt>
          <c:dPt>
            <c:idx val="1"/>
            <c:invertIfNegative val="0"/>
            <c:bubble3D val="0"/>
            <c:spPr>
              <a:solidFill>
                <a:srgbClr val="2E75B6"/>
              </a:solidFill>
              <a:ln>
                <a:noFill/>
              </a:ln>
              <a:effectLst/>
            </c:spPr>
            <c:extLst>
              <c:ext xmlns:c16="http://schemas.microsoft.com/office/drawing/2014/chart" uri="{C3380CC4-5D6E-409C-BE32-E72D297353CC}">
                <c16:uniqueId val="{00000006-C96B-1B47-A1BE-274072DD6120}"/>
              </c:ext>
            </c:extLst>
          </c:dPt>
          <c:dPt>
            <c:idx val="2"/>
            <c:invertIfNegative val="0"/>
            <c:bubble3D val="0"/>
            <c:spPr>
              <a:solidFill>
                <a:srgbClr val="2E75B6"/>
              </a:solidFill>
              <a:ln>
                <a:noFill/>
              </a:ln>
              <a:effectLst/>
            </c:spPr>
            <c:extLst>
              <c:ext xmlns:c16="http://schemas.microsoft.com/office/drawing/2014/chart" uri="{C3380CC4-5D6E-409C-BE32-E72D297353CC}">
                <c16:uniqueId val="{00000008-C96B-1B47-A1BE-274072DD6120}"/>
              </c:ext>
            </c:extLst>
          </c:dPt>
          <c:dPt>
            <c:idx val="3"/>
            <c:invertIfNegative val="0"/>
            <c:bubble3D val="0"/>
            <c:spPr>
              <a:solidFill>
                <a:srgbClr val="2E75B6"/>
              </a:solidFill>
              <a:ln>
                <a:noFill/>
              </a:ln>
              <a:effectLst/>
            </c:spPr>
            <c:extLst>
              <c:ext xmlns:c16="http://schemas.microsoft.com/office/drawing/2014/chart" uri="{C3380CC4-5D6E-409C-BE32-E72D297353CC}">
                <c16:uniqueId val="{0000000A-C96B-1B47-A1BE-274072DD6120}"/>
              </c:ext>
            </c:extLst>
          </c:dPt>
          <c:dPt>
            <c:idx val="4"/>
            <c:invertIfNegative val="0"/>
            <c:bubble3D val="0"/>
            <c:spPr>
              <a:solidFill>
                <a:srgbClr val="2E75B6"/>
              </a:solidFill>
              <a:ln>
                <a:noFill/>
              </a:ln>
              <a:effectLst/>
            </c:spPr>
            <c:extLst>
              <c:ext xmlns:c16="http://schemas.microsoft.com/office/drawing/2014/chart" uri="{C3380CC4-5D6E-409C-BE32-E72D297353CC}">
                <c16:uniqueId val="{0000000C-C96B-1B47-A1BE-274072DD6120}"/>
              </c:ext>
            </c:extLst>
          </c:dPt>
          <c:dPt>
            <c:idx val="5"/>
            <c:invertIfNegative val="0"/>
            <c:bubble3D val="0"/>
            <c:spPr>
              <a:solidFill>
                <a:srgbClr val="2E75B6"/>
              </a:solidFill>
              <a:ln>
                <a:noFill/>
              </a:ln>
              <a:effectLst/>
            </c:spPr>
            <c:extLst>
              <c:ext xmlns:c16="http://schemas.microsoft.com/office/drawing/2014/chart" uri="{C3380CC4-5D6E-409C-BE32-E72D297353CC}">
                <c16:uniqueId val="{0000000E-C96B-1B47-A1BE-274072DD6120}"/>
              </c:ext>
            </c:extLst>
          </c:dPt>
          <c:dPt>
            <c:idx val="6"/>
            <c:invertIfNegative val="0"/>
            <c:bubble3D val="0"/>
            <c:spPr>
              <a:solidFill>
                <a:srgbClr val="2E75B6"/>
              </a:solidFill>
              <a:ln>
                <a:noFill/>
              </a:ln>
              <a:effectLst/>
            </c:spPr>
            <c:extLst>
              <c:ext xmlns:c16="http://schemas.microsoft.com/office/drawing/2014/chart" uri="{C3380CC4-5D6E-409C-BE32-E72D297353CC}">
                <c16:uniqueId val="{00000010-C96B-1B47-A1BE-274072DD6120}"/>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Trebuchet MS"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'S0101'!$AD$39:$AD$45</c:f>
              <c:strCache>
                <c:ptCount val="7"/>
                <c:pt idx="0">
                  <c:v>Kansas</c:v>
                </c:pt>
                <c:pt idx="1">
                  <c:v>Riley County</c:v>
                </c:pt>
                <c:pt idx="2">
                  <c:v>Manhattan</c:v>
                </c:pt>
                <c:pt idx="3">
                  <c:v>Ogden</c:v>
                </c:pt>
                <c:pt idx="4">
                  <c:v>Riley</c:v>
                </c:pt>
                <c:pt idx="5">
                  <c:v>Leonardville</c:v>
                </c:pt>
                <c:pt idx="6">
                  <c:v>Randolph</c:v>
                </c:pt>
              </c:strCache>
            </c:strRef>
          </c:cat>
          <c:val>
            <c:numRef>
              <c:f>'S0101'!$AH$39:$AH$45</c:f>
              <c:numCache>
                <c:formatCode>0.00%</c:formatCode>
                <c:ptCount val="7"/>
                <c:pt idx="0">
                  <c:v>0.25700000000000001</c:v>
                </c:pt>
                <c:pt idx="1">
                  <c:v>0.14599999999999999</c:v>
                </c:pt>
                <c:pt idx="2">
                  <c:v>0.13900000000000001</c:v>
                </c:pt>
                <c:pt idx="3">
                  <c:v>0.14699999999999999</c:v>
                </c:pt>
                <c:pt idx="4">
                  <c:v>0.24099999999999999</c:v>
                </c:pt>
                <c:pt idx="5">
                  <c:v>0.34699999999999998</c:v>
                </c:pt>
                <c:pt idx="6">
                  <c:v>0.32900000000000001</c:v>
                </c:pt>
              </c:numCache>
            </c:numRef>
          </c:val>
          <c:extLst>
            <c:ext xmlns:c16="http://schemas.microsoft.com/office/drawing/2014/chart" uri="{C3380CC4-5D6E-409C-BE32-E72D297353CC}">
              <c16:uniqueId val="{00000011-C96B-1B47-A1BE-274072DD6120}"/>
            </c:ext>
          </c:extLst>
        </c:ser>
        <c:ser>
          <c:idx val="4"/>
          <c:order val="4"/>
          <c:tx>
            <c:v>65+ yrs</c:v>
          </c:tx>
          <c:spPr>
            <a:solidFill>
              <a:schemeClr val="accent5">
                <a:lumMod val="50000"/>
              </a:schemeClr>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lumMod val="65000"/>
                      </a:schemeClr>
                    </a:solidFill>
                    <a:latin typeface="Trebuchet MS"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'S0101'!$AD$39:$AD$45</c:f>
              <c:strCache>
                <c:ptCount val="7"/>
                <c:pt idx="0">
                  <c:v>Kansas</c:v>
                </c:pt>
                <c:pt idx="1">
                  <c:v>Riley County</c:v>
                </c:pt>
                <c:pt idx="2">
                  <c:v>Manhattan</c:v>
                </c:pt>
                <c:pt idx="3">
                  <c:v>Ogden</c:v>
                </c:pt>
                <c:pt idx="4">
                  <c:v>Riley</c:v>
                </c:pt>
                <c:pt idx="5">
                  <c:v>Leonardville</c:v>
                </c:pt>
                <c:pt idx="6">
                  <c:v>Randolph</c:v>
                </c:pt>
              </c:strCache>
            </c:strRef>
          </c:cat>
          <c:val>
            <c:numRef>
              <c:f>'S0101'!$AI$39:$AI$45</c:f>
              <c:numCache>
                <c:formatCode>0.00%</c:formatCode>
                <c:ptCount val="7"/>
                <c:pt idx="0">
                  <c:v>0.13500000000000001</c:v>
                </c:pt>
                <c:pt idx="1">
                  <c:v>7.3999999999999996E-2</c:v>
                </c:pt>
                <c:pt idx="2">
                  <c:v>7.1999999999999995E-2</c:v>
                </c:pt>
                <c:pt idx="3">
                  <c:v>5.7000000000000002E-2</c:v>
                </c:pt>
                <c:pt idx="4">
                  <c:v>9.1999999999999998E-2</c:v>
                </c:pt>
                <c:pt idx="5">
                  <c:v>0.375</c:v>
                </c:pt>
                <c:pt idx="6">
                  <c:v>6.5000000000000002E-2</c:v>
                </c:pt>
              </c:numCache>
            </c:numRef>
          </c:val>
          <c:extLst>
            <c:ext xmlns:c16="http://schemas.microsoft.com/office/drawing/2014/chart" uri="{C3380CC4-5D6E-409C-BE32-E72D297353CC}">
              <c16:uniqueId val="{00000012-C96B-1B47-A1BE-274072DD6120}"/>
            </c:ext>
          </c:extLst>
        </c:ser>
        <c:dLbls>
          <c:showLegendKey val="0"/>
          <c:showVal val="0"/>
          <c:showCatName val="0"/>
          <c:showSerName val="0"/>
          <c:showPercent val="0"/>
          <c:showBubbleSize val="0"/>
        </c:dLbls>
        <c:gapWidth val="68"/>
        <c:overlap val="100"/>
        <c:axId val="1773640824"/>
        <c:axId val="1773637160"/>
      </c:barChart>
      <c:catAx>
        <c:axId val="177364082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1773637160"/>
        <c:crosses val="autoZero"/>
        <c:auto val="1"/>
        <c:lblAlgn val="ctr"/>
        <c:lblOffset val="100"/>
        <c:noMultiLvlLbl val="0"/>
      </c:catAx>
      <c:valAx>
        <c:axId val="1773637160"/>
        <c:scaling>
          <c:orientation val="minMax"/>
        </c:scaling>
        <c:delete val="1"/>
        <c:axPos val="t"/>
        <c:majorGridlines>
          <c:spPr>
            <a:ln w="9525" cap="flat" cmpd="sng" algn="ctr">
              <a:noFill/>
              <a:round/>
            </a:ln>
            <a:effectLst/>
          </c:spPr>
        </c:majorGridlines>
        <c:numFmt formatCode="0%" sourceLinked="1"/>
        <c:majorTickMark val="none"/>
        <c:minorTickMark val="none"/>
        <c:tickLblPos val="none"/>
        <c:crossAx val="1773640824"/>
        <c:crosses val="autoZero"/>
        <c:crossBetween val="between"/>
      </c:valAx>
      <c:spPr>
        <a:noFill/>
        <a:ln>
          <a:noFill/>
        </a:ln>
        <a:effectLst/>
      </c:spPr>
    </c:plotArea>
    <c:legend>
      <c:legendPos val="t"/>
      <c:layout>
        <c:manualLayout>
          <c:xMode val="edge"/>
          <c:yMode val="edge"/>
          <c:x val="0.149410121326566"/>
          <c:y val="8.7320879180746894E-2"/>
          <c:w val="0.81583571914213904"/>
          <c:h val="5.4407594162806397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Trebuchet MS" panose="020B0603020202020204" pitchFamily="34" charset="0"/>
                <a:ea typeface="+mn-ea"/>
                <a:cs typeface="+mn-cs"/>
              </a:defRPr>
            </a:pPr>
            <a:r>
              <a:rPr lang="en-US" sz="1800" b="1" dirty="0">
                <a:solidFill>
                  <a:srgbClr val="000000"/>
                </a:solidFill>
                <a:latin typeface="Georgia"/>
                <a:cs typeface="Georgia"/>
              </a:rPr>
              <a:t>Percent</a:t>
            </a:r>
            <a:r>
              <a:rPr lang="en-US" sz="1800" b="1" baseline="0" dirty="0">
                <a:solidFill>
                  <a:srgbClr val="000000"/>
                </a:solidFill>
                <a:latin typeface="Georgia"/>
                <a:cs typeface="Georgia"/>
              </a:rPr>
              <a:t> Population by Selected Racial/Ethnic Minority Groups</a:t>
            </a:r>
            <a:endParaRPr lang="en-US" sz="1800" b="1" dirty="0">
              <a:solidFill>
                <a:srgbClr val="000000"/>
              </a:solidFill>
              <a:latin typeface="Georgia"/>
              <a:cs typeface="Georgia"/>
            </a:endParaRPr>
          </a:p>
        </c:rich>
      </c:tx>
      <c:overlay val="0"/>
      <c:spPr>
        <a:noFill/>
        <a:ln>
          <a:noFill/>
        </a:ln>
        <a:effectLst/>
      </c:spPr>
    </c:title>
    <c:autoTitleDeleted val="0"/>
    <c:plotArea>
      <c:layout>
        <c:manualLayout>
          <c:layoutTarget val="inner"/>
          <c:xMode val="edge"/>
          <c:yMode val="edge"/>
          <c:x val="8.1969380003462294E-2"/>
          <c:y val="0.13917492815494001"/>
          <c:w val="0.87567224464654503"/>
          <c:h val="0.74413700425395402"/>
        </c:manualLayout>
      </c:layout>
      <c:barChart>
        <c:barDir val="col"/>
        <c:grouping val="clustered"/>
        <c:varyColors val="0"/>
        <c:ser>
          <c:idx val="0"/>
          <c:order val="0"/>
          <c:tx>
            <c:strRef>
              <c:f>Sheet1!$D$2</c:f>
              <c:strCache>
                <c:ptCount val="1"/>
                <c:pt idx="0">
                  <c:v>Black or African American</c:v>
                </c:pt>
              </c:strCache>
            </c:strRef>
          </c:tx>
          <c:spPr>
            <a:solidFill>
              <a:srgbClr val="FFCF1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Sheet1!$C$3:$C$9</c:f>
              <c:strCache>
                <c:ptCount val="7"/>
                <c:pt idx="0">
                  <c:v>Kansas</c:v>
                </c:pt>
                <c:pt idx="1">
                  <c:v>Riley County</c:v>
                </c:pt>
                <c:pt idx="2">
                  <c:v>Manhattan</c:v>
                </c:pt>
                <c:pt idx="3">
                  <c:v>Ogden</c:v>
                </c:pt>
                <c:pt idx="4">
                  <c:v>Riley</c:v>
                </c:pt>
                <c:pt idx="5">
                  <c:v>Leonardville</c:v>
                </c:pt>
                <c:pt idx="6">
                  <c:v>Randolph</c:v>
                </c:pt>
              </c:strCache>
            </c:strRef>
          </c:cat>
          <c:val>
            <c:numRef>
              <c:f>Sheet1!$D$3:$D$9</c:f>
              <c:numCache>
                <c:formatCode>0.0%</c:formatCode>
                <c:ptCount val="7"/>
                <c:pt idx="0">
                  <c:v>7.0999999999999994E-2</c:v>
                </c:pt>
                <c:pt idx="1">
                  <c:v>8.1000000000000003E-2</c:v>
                </c:pt>
                <c:pt idx="2">
                  <c:v>7.2999999999999995E-2</c:v>
                </c:pt>
                <c:pt idx="3">
                  <c:v>0.122</c:v>
                </c:pt>
                <c:pt idx="4">
                  <c:v>4.3999999999999997E-2</c:v>
                </c:pt>
                <c:pt idx="5">
                  <c:v>1.4E-2</c:v>
                </c:pt>
                <c:pt idx="6">
                  <c:v>2.8000000000000001E-2</c:v>
                </c:pt>
              </c:numCache>
            </c:numRef>
          </c:val>
          <c:extLst>
            <c:ext xmlns:c16="http://schemas.microsoft.com/office/drawing/2014/chart" uri="{C3380CC4-5D6E-409C-BE32-E72D297353CC}">
              <c16:uniqueId val="{00000000-CCCA-1545-ACD4-6D9A9CC6A327}"/>
            </c:ext>
          </c:extLst>
        </c:ser>
        <c:ser>
          <c:idx val="1"/>
          <c:order val="1"/>
          <c:tx>
            <c:strRef>
              <c:f>Sheet1!$E$2</c:f>
              <c:strCache>
                <c:ptCount val="1"/>
                <c:pt idx="0">
                  <c:v>Asian</c:v>
                </c:pt>
              </c:strCache>
            </c:strRef>
          </c:tx>
          <c:spPr>
            <a:solidFill>
              <a:srgbClr val="C0D73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Sheet1!$C$3:$C$9</c:f>
              <c:strCache>
                <c:ptCount val="7"/>
                <c:pt idx="0">
                  <c:v>Kansas</c:v>
                </c:pt>
                <c:pt idx="1">
                  <c:v>Riley County</c:v>
                </c:pt>
                <c:pt idx="2">
                  <c:v>Manhattan</c:v>
                </c:pt>
                <c:pt idx="3">
                  <c:v>Ogden</c:v>
                </c:pt>
                <c:pt idx="4">
                  <c:v>Riley</c:v>
                </c:pt>
                <c:pt idx="5">
                  <c:v>Leonardville</c:v>
                </c:pt>
                <c:pt idx="6">
                  <c:v>Randolph</c:v>
                </c:pt>
              </c:strCache>
            </c:strRef>
          </c:cat>
          <c:val>
            <c:numRef>
              <c:f>Sheet1!$E$3:$E$9</c:f>
              <c:numCache>
                <c:formatCode>0.0%</c:formatCode>
                <c:ptCount val="7"/>
                <c:pt idx="0">
                  <c:v>0.03</c:v>
                </c:pt>
                <c:pt idx="1">
                  <c:v>5.6000000000000001E-2</c:v>
                </c:pt>
                <c:pt idx="2">
                  <c:v>6.0999999999999999E-2</c:v>
                </c:pt>
                <c:pt idx="3">
                  <c:v>5.8999999999999997E-2</c:v>
                </c:pt>
                <c:pt idx="4">
                  <c:v>8.0000000000000106E-3</c:v>
                </c:pt>
                <c:pt idx="5">
                  <c:v>8.0000000000000106E-3</c:v>
                </c:pt>
                <c:pt idx="6">
                  <c:v>8.9999999999999993E-3</c:v>
                </c:pt>
              </c:numCache>
            </c:numRef>
          </c:val>
          <c:extLst>
            <c:ext xmlns:c16="http://schemas.microsoft.com/office/drawing/2014/chart" uri="{C3380CC4-5D6E-409C-BE32-E72D297353CC}">
              <c16:uniqueId val="{00000001-CCCA-1545-ACD4-6D9A9CC6A327}"/>
            </c:ext>
          </c:extLst>
        </c:ser>
        <c:ser>
          <c:idx val="2"/>
          <c:order val="2"/>
          <c:tx>
            <c:strRef>
              <c:f>Sheet1!$F$2</c:f>
              <c:strCache>
                <c:ptCount val="1"/>
                <c:pt idx="0">
                  <c:v>Hispanic or Latino</c:v>
                </c:pt>
              </c:strCache>
            </c:strRef>
          </c:tx>
          <c:spPr>
            <a:solidFill>
              <a:srgbClr val="2E75B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Sheet1!$C$3:$C$9</c:f>
              <c:strCache>
                <c:ptCount val="7"/>
                <c:pt idx="0">
                  <c:v>Kansas</c:v>
                </c:pt>
                <c:pt idx="1">
                  <c:v>Riley County</c:v>
                </c:pt>
                <c:pt idx="2">
                  <c:v>Manhattan</c:v>
                </c:pt>
                <c:pt idx="3">
                  <c:v>Ogden</c:v>
                </c:pt>
                <c:pt idx="4">
                  <c:v>Riley</c:v>
                </c:pt>
                <c:pt idx="5">
                  <c:v>Leonardville</c:v>
                </c:pt>
                <c:pt idx="6">
                  <c:v>Randolph</c:v>
                </c:pt>
              </c:strCache>
            </c:strRef>
          </c:cat>
          <c:val>
            <c:numRef>
              <c:f>Sheet1!$F$3:$F$9</c:f>
              <c:numCache>
                <c:formatCode>0.0%</c:formatCode>
                <c:ptCount val="7"/>
                <c:pt idx="0">
                  <c:v>0.107</c:v>
                </c:pt>
                <c:pt idx="1">
                  <c:v>7.0999999999999994E-2</c:v>
                </c:pt>
                <c:pt idx="2">
                  <c:v>6.2E-2</c:v>
                </c:pt>
                <c:pt idx="3">
                  <c:v>0.151</c:v>
                </c:pt>
                <c:pt idx="4">
                  <c:v>4.3999999999999997E-2</c:v>
                </c:pt>
                <c:pt idx="5">
                  <c:v>0</c:v>
                </c:pt>
                <c:pt idx="6">
                  <c:v>0</c:v>
                </c:pt>
              </c:numCache>
            </c:numRef>
          </c:val>
          <c:extLst>
            <c:ext xmlns:c16="http://schemas.microsoft.com/office/drawing/2014/chart" uri="{C3380CC4-5D6E-409C-BE32-E72D297353CC}">
              <c16:uniqueId val="{00000002-CCCA-1545-ACD4-6D9A9CC6A327}"/>
            </c:ext>
          </c:extLst>
        </c:ser>
        <c:dLbls>
          <c:showLegendKey val="0"/>
          <c:showVal val="0"/>
          <c:showCatName val="0"/>
          <c:showSerName val="0"/>
          <c:showPercent val="0"/>
          <c:showBubbleSize val="0"/>
        </c:dLbls>
        <c:gapWidth val="142"/>
        <c:overlap val="-24"/>
        <c:axId val="-2059055112"/>
        <c:axId val="-2059051592"/>
      </c:barChart>
      <c:catAx>
        <c:axId val="-2059055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2059051592"/>
        <c:crosses val="autoZero"/>
        <c:auto val="1"/>
        <c:lblAlgn val="ctr"/>
        <c:lblOffset val="100"/>
        <c:noMultiLvlLbl val="0"/>
      </c:catAx>
      <c:valAx>
        <c:axId val="-2059051592"/>
        <c:scaling>
          <c:orientation val="minMax"/>
        </c:scaling>
        <c:delete val="0"/>
        <c:axPos val="l"/>
        <c:majorGridlines>
          <c:spPr>
            <a:ln w="9525" cap="flat" cmpd="sng" algn="ctr">
              <a:solidFill>
                <a:schemeClr val="bg1">
                  <a:lumMod val="85000"/>
                </a:schemeClr>
              </a:solidFill>
              <a:round/>
            </a:ln>
            <a:effectLst/>
          </c:spPr>
        </c:majorGridlines>
        <c:numFmt formatCode="0%" sourceLinked="0"/>
        <c:majorTickMark val="out"/>
        <c:minorTickMark val="none"/>
        <c:tickLblPos val="nextTo"/>
        <c:spPr>
          <a:noFill/>
          <a:ln>
            <a:solidFill>
              <a:schemeClr val="lt1">
                <a:shade val="50000"/>
              </a:schemeClr>
            </a:solid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2059055112"/>
        <c:crosses val="autoZero"/>
        <c:crossBetween val="between"/>
      </c:valAx>
      <c:spPr>
        <a:noFill/>
        <a:ln>
          <a:noFill/>
        </a:ln>
        <a:effectLst/>
      </c:spPr>
    </c:plotArea>
    <c:legend>
      <c:legendPos val="t"/>
      <c:layout>
        <c:manualLayout>
          <c:xMode val="edge"/>
          <c:yMode val="edge"/>
          <c:x val="0.18376391412642201"/>
          <c:y val="8.2516075284845503E-2"/>
          <c:w val="0.68111561600296799"/>
          <c:h val="4.4797986371003497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Trebuchet MS" panose="020B0603020202020204" pitchFamily="34" charset="0"/>
                <a:ea typeface="+mn-ea"/>
                <a:cs typeface="+mn-cs"/>
              </a:defRPr>
            </a:pPr>
            <a:r>
              <a:rPr lang="en-US" sz="2200" b="1" dirty="0">
                <a:solidFill>
                  <a:srgbClr val="000000"/>
                </a:solidFill>
                <a:latin typeface="Georgia"/>
                <a:cs typeface="Georgia"/>
              </a:rPr>
              <a:t>Median Family Income</a:t>
            </a:r>
          </a:p>
        </c:rich>
      </c:tx>
      <c:overlay val="0"/>
      <c:spPr>
        <a:noFill/>
        <a:ln>
          <a:noFill/>
        </a:ln>
        <a:effectLst/>
      </c:spPr>
    </c:title>
    <c:autoTitleDeleted val="0"/>
    <c:plotArea>
      <c:layout>
        <c:manualLayout>
          <c:layoutTarget val="inner"/>
          <c:xMode val="edge"/>
          <c:yMode val="edge"/>
          <c:x val="8.1969380003462294E-2"/>
          <c:y val="9.1126889195925501E-2"/>
          <c:w val="0.87567224464654503"/>
          <c:h val="0.79218504321296801"/>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FFCF1D"/>
              </a:solidFill>
              <a:ln>
                <a:noFill/>
              </a:ln>
              <a:effectLst/>
            </c:spPr>
            <c:extLst>
              <c:ext xmlns:c16="http://schemas.microsoft.com/office/drawing/2014/chart" uri="{C3380CC4-5D6E-409C-BE32-E72D297353CC}">
                <c16:uniqueId val="{00000001-6B2B-EE46-9FBF-A590DB163CC5}"/>
              </c:ext>
            </c:extLst>
          </c:dPt>
          <c:dPt>
            <c:idx val="1"/>
            <c:invertIfNegative val="0"/>
            <c:bubble3D val="0"/>
            <c:spPr>
              <a:solidFill>
                <a:srgbClr val="C0D730"/>
              </a:solidFill>
              <a:ln>
                <a:noFill/>
              </a:ln>
              <a:effectLst/>
            </c:spPr>
            <c:extLst>
              <c:ext xmlns:c16="http://schemas.microsoft.com/office/drawing/2014/chart" uri="{C3380CC4-5D6E-409C-BE32-E72D297353CC}">
                <c16:uniqueId val="{00000003-6B2B-EE46-9FBF-A590DB163CC5}"/>
              </c:ext>
            </c:extLst>
          </c:dPt>
          <c:dPt>
            <c:idx val="2"/>
            <c:invertIfNegative val="0"/>
            <c:bubble3D val="0"/>
            <c:spPr>
              <a:solidFill>
                <a:srgbClr val="008A5F"/>
              </a:solidFill>
              <a:ln>
                <a:noFill/>
              </a:ln>
              <a:effectLst/>
            </c:spPr>
            <c:extLst>
              <c:ext xmlns:c16="http://schemas.microsoft.com/office/drawing/2014/chart" uri="{C3380CC4-5D6E-409C-BE32-E72D297353CC}">
                <c16:uniqueId val="{00000005-6B2B-EE46-9FBF-A590DB163CC5}"/>
              </c:ext>
            </c:extLst>
          </c:dPt>
          <c:dPt>
            <c:idx val="3"/>
            <c:invertIfNegative val="0"/>
            <c:bubble3D val="0"/>
            <c:spPr>
              <a:solidFill>
                <a:srgbClr val="008A5F"/>
              </a:solidFill>
              <a:ln>
                <a:noFill/>
              </a:ln>
              <a:effectLst/>
            </c:spPr>
            <c:extLst>
              <c:ext xmlns:c16="http://schemas.microsoft.com/office/drawing/2014/chart" uri="{C3380CC4-5D6E-409C-BE32-E72D297353CC}">
                <c16:uniqueId val="{00000007-6B2B-EE46-9FBF-A590DB163CC5}"/>
              </c:ext>
            </c:extLst>
          </c:dPt>
          <c:dPt>
            <c:idx val="4"/>
            <c:invertIfNegative val="0"/>
            <c:bubble3D val="0"/>
            <c:spPr>
              <a:solidFill>
                <a:srgbClr val="008A5F"/>
              </a:solidFill>
              <a:ln>
                <a:noFill/>
              </a:ln>
              <a:effectLst/>
            </c:spPr>
            <c:extLst>
              <c:ext xmlns:c16="http://schemas.microsoft.com/office/drawing/2014/chart" uri="{C3380CC4-5D6E-409C-BE32-E72D297353CC}">
                <c16:uniqueId val="{00000009-6B2B-EE46-9FBF-A590DB163CC5}"/>
              </c:ext>
            </c:extLst>
          </c:dPt>
          <c:dPt>
            <c:idx val="5"/>
            <c:invertIfNegative val="0"/>
            <c:bubble3D val="0"/>
            <c:spPr>
              <a:solidFill>
                <a:srgbClr val="008A5F"/>
              </a:solidFill>
              <a:ln>
                <a:noFill/>
              </a:ln>
              <a:effectLst/>
            </c:spPr>
            <c:extLst>
              <c:ext xmlns:c16="http://schemas.microsoft.com/office/drawing/2014/chart" uri="{C3380CC4-5D6E-409C-BE32-E72D297353CC}">
                <c16:uniqueId val="{0000000B-6B2B-EE46-9FBF-A590DB163CC5}"/>
              </c:ext>
            </c:extLst>
          </c:dPt>
          <c:dPt>
            <c:idx val="6"/>
            <c:invertIfNegative val="0"/>
            <c:bubble3D val="0"/>
            <c:spPr>
              <a:solidFill>
                <a:srgbClr val="008A5F"/>
              </a:solidFill>
              <a:ln>
                <a:noFill/>
              </a:ln>
              <a:effectLst/>
            </c:spPr>
            <c:extLst>
              <c:ext xmlns:c16="http://schemas.microsoft.com/office/drawing/2014/chart" uri="{C3380CC4-5D6E-409C-BE32-E72D297353CC}">
                <c16:uniqueId val="{0000000D-6B2B-EE46-9FBF-A590DB163CC5}"/>
              </c:ext>
            </c:extLst>
          </c:dPt>
          <c:dLbls>
            <c:numFmt formatCode="&quot;$&quot;#,##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Trebuchet MS"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Sheet1!$C$3:$C$9</c:f>
              <c:strCache>
                <c:ptCount val="7"/>
                <c:pt idx="0">
                  <c:v>Kansas</c:v>
                </c:pt>
                <c:pt idx="1">
                  <c:v>Riley County</c:v>
                </c:pt>
                <c:pt idx="2">
                  <c:v>Manhattan</c:v>
                </c:pt>
                <c:pt idx="3">
                  <c:v>Ogden</c:v>
                </c:pt>
                <c:pt idx="4">
                  <c:v>Riley</c:v>
                </c:pt>
                <c:pt idx="5">
                  <c:v>Leonardville</c:v>
                </c:pt>
                <c:pt idx="6">
                  <c:v>Randolph</c:v>
                </c:pt>
              </c:strCache>
            </c:strRef>
          </c:cat>
          <c:val>
            <c:numRef>
              <c:f>Sheet1!$D$3:$D$9</c:f>
              <c:numCache>
                <c:formatCode>General</c:formatCode>
                <c:ptCount val="7"/>
                <c:pt idx="0">
                  <c:v>65069</c:v>
                </c:pt>
                <c:pt idx="1">
                  <c:v>63634</c:v>
                </c:pt>
                <c:pt idx="2">
                  <c:v>67256</c:v>
                </c:pt>
                <c:pt idx="3">
                  <c:v>38864</c:v>
                </c:pt>
                <c:pt idx="4">
                  <c:v>63750</c:v>
                </c:pt>
                <c:pt idx="5">
                  <c:v>41875</c:v>
                </c:pt>
                <c:pt idx="6">
                  <c:v>70938</c:v>
                </c:pt>
              </c:numCache>
            </c:numRef>
          </c:val>
          <c:extLst>
            <c:ext xmlns:c16="http://schemas.microsoft.com/office/drawing/2014/chart" uri="{C3380CC4-5D6E-409C-BE32-E72D297353CC}">
              <c16:uniqueId val="{0000000E-6B2B-EE46-9FBF-A590DB163CC5}"/>
            </c:ext>
          </c:extLst>
        </c:ser>
        <c:dLbls>
          <c:showLegendKey val="0"/>
          <c:showVal val="0"/>
          <c:showCatName val="0"/>
          <c:showSerName val="0"/>
          <c:showPercent val="0"/>
          <c:showBubbleSize val="0"/>
        </c:dLbls>
        <c:gapWidth val="77"/>
        <c:axId val="-2058390920"/>
        <c:axId val="-2058922104"/>
      </c:barChart>
      <c:catAx>
        <c:axId val="-2058390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2058922104"/>
        <c:crosses val="autoZero"/>
        <c:auto val="1"/>
        <c:lblAlgn val="ctr"/>
        <c:lblOffset val="100"/>
        <c:noMultiLvlLbl val="0"/>
      </c:catAx>
      <c:valAx>
        <c:axId val="-2058922104"/>
        <c:scaling>
          <c:orientation val="minMax"/>
        </c:scaling>
        <c:delete val="0"/>
        <c:axPos val="l"/>
        <c:majorGridlines>
          <c:spPr>
            <a:ln w="9525" cap="flat" cmpd="sng" algn="ctr">
              <a:solidFill>
                <a:schemeClr val="bg1">
                  <a:lumMod val="85000"/>
                </a:schemeClr>
              </a:solidFill>
              <a:round/>
            </a:ln>
            <a:effectLst/>
          </c:spPr>
        </c:majorGridlines>
        <c:numFmt formatCode="&quot;$&quot;#,##0" sourceLinked="0"/>
        <c:majorTickMark val="out"/>
        <c:minorTickMark val="none"/>
        <c:tickLblPos val="nextTo"/>
        <c:spPr>
          <a:noFill/>
          <a:ln>
            <a:solidFill>
              <a:schemeClr val="lt1">
                <a:shade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2058390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Trebuchet MS" panose="020B0603020202020204" pitchFamily="34" charset="0"/>
                <a:ea typeface="+mn-ea"/>
                <a:cs typeface="+mn-cs"/>
              </a:defRPr>
            </a:pPr>
            <a:r>
              <a:rPr lang="en-US" sz="2200" b="1" dirty="0">
                <a:solidFill>
                  <a:srgbClr val="000000"/>
                </a:solidFill>
                <a:latin typeface="Georgia"/>
                <a:cs typeface="Georgia"/>
              </a:rPr>
              <a:t>Median Household Income</a:t>
            </a:r>
          </a:p>
        </c:rich>
      </c:tx>
      <c:overlay val="0"/>
      <c:spPr>
        <a:noFill/>
        <a:ln>
          <a:noFill/>
        </a:ln>
        <a:effectLst/>
      </c:spPr>
    </c:title>
    <c:autoTitleDeleted val="0"/>
    <c:plotArea>
      <c:layout>
        <c:manualLayout>
          <c:layoutTarget val="inner"/>
          <c:xMode val="edge"/>
          <c:yMode val="edge"/>
          <c:x val="9.9434068675299997E-2"/>
          <c:y val="9.1126889195925501E-2"/>
          <c:w val="0.86327552547667097"/>
          <c:h val="0.79218504321296801"/>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FFCF1D"/>
              </a:solidFill>
              <a:ln>
                <a:noFill/>
              </a:ln>
              <a:effectLst/>
            </c:spPr>
            <c:extLst>
              <c:ext xmlns:c16="http://schemas.microsoft.com/office/drawing/2014/chart" uri="{C3380CC4-5D6E-409C-BE32-E72D297353CC}">
                <c16:uniqueId val="{00000001-4E7D-7F4A-901C-636BD0C041B7}"/>
              </c:ext>
            </c:extLst>
          </c:dPt>
          <c:dPt>
            <c:idx val="1"/>
            <c:invertIfNegative val="0"/>
            <c:bubble3D val="0"/>
            <c:spPr>
              <a:solidFill>
                <a:srgbClr val="C0D730"/>
              </a:solidFill>
              <a:ln>
                <a:noFill/>
              </a:ln>
              <a:effectLst/>
            </c:spPr>
            <c:extLst>
              <c:ext xmlns:c16="http://schemas.microsoft.com/office/drawing/2014/chart" uri="{C3380CC4-5D6E-409C-BE32-E72D297353CC}">
                <c16:uniqueId val="{00000003-4E7D-7F4A-901C-636BD0C041B7}"/>
              </c:ext>
            </c:extLst>
          </c:dPt>
          <c:dPt>
            <c:idx val="2"/>
            <c:invertIfNegative val="0"/>
            <c:bubble3D val="0"/>
            <c:spPr>
              <a:solidFill>
                <a:srgbClr val="008A5F"/>
              </a:solidFill>
              <a:ln>
                <a:noFill/>
              </a:ln>
              <a:effectLst/>
            </c:spPr>
            <c:extLst>
              <c:ext xmlns:c16="http://schemas.microsoft.com/office/drawing/2014/chart" uri="{C3380CC4-5D6E-409C-BE32-E72D297353CC}">
                <c16:uniqueId val="{00000005-4E7D-7F4A-901C-636BD0C041B7}"/>
              </c:ext>
            </c:extLst>
          </c:dPt>
          <c:dPt>
            <c:idx val="3"/>
            <c:invertIfNegative val="0"/>
            <c:bubble3D val="0"/>
            <c:spPr>
              <a:solidFill>
                <a:srgbClr val="008A5F"/>
              </a:solidFill>
              <a:ln>
                <a:noFill/>
              </a:ln>
              <a:effectLst/>
            </c:spPr>
            <c:extLst>
              <c:ext xmlns:c16="http://schemas.microsoft.com/office/drawing/2014/chart" uri="{C3380CC4-5D6E-409C-BE32-E72D297353CC}">
                <c16:uniqueId val="{00000007-4E7D-7F4A-901C-636BD0C041B7}"/>
              </c:ext>
            </c:extLst>
          </c:dPt>
          <c:dPt>
            <c:idx val="4"/>
            <c:invertIfNegative val="0"/>
            <c:bubble3D val="0"/>
            <c:spPr>
              <a:solidFill>
                <a:srgbClr val="008A5F"/>
              </a:solidFill>
              <a:ln>
                <a:noFill/>
              </a:ln>
              <a:effectLst/>
            </c:spPr>
            <c:extLst>
              <c:ext xmlns:c16="http://schemas.microsoft.com/office/drawing/2014/chart" uri="{C3380CC4-5D6E-409C-BE32-E72D297353CC}">
                <c16:uniqueId val="{00000009-4E7D-7F4A-901C-636BD0C041B7}"/>
              </c:ext>
            </c:extLst>
          </c:dPt>
          <c:dPt>
            <c:idx val="5"/>
            <c:invertIfNegative val="0"/>
            <c:bubble3D val="0"/>
            <c:spPr>
              <a:solidFill>
                <a:srgbClr val="008A5F"/>
              </a:solidFill>
              <a:ln>
                <a:noFill/>
              </a:ln>
              <a:effectLst/>
            </c:spPr>
            <c:extLst>
              <c:ext xmlns:c16="http://schemas.microsoft.com/office/drawing/2014/chart" uri="{C3380CC4-5D6E-409C-BE32-E72D297353CC}">
                <c16:uniqueId val="{0000000B-4E7D-7F4A-901C-636BD0C041B7}"/>
              </c:ext>
            </c:extLst>
          </c:dPt>
          <c:dPt>
            <c:idx val="6"/>
            <c:invertIfNegative val="0"/>
            <c:bubble3D val="0"/>
            <c:spPr>
              <a:solidFill>
                <a:srgbClr val="008A5F"/>
              </a:solidFill>
              <a:ln>
                <a:noFill/>
              </a:ln>
              <a:effectLst/>
            </c:spPr>
            <c:extLst>
              <c:ext xmlns:c16="http://schemas.microsoft.com/office/drawing/2014/chart" uri="{C3380CC4-5D6E-409C-BE32-E72D297353CC}">
                <c16:uniqueId val="{0000000D-4E7D-7F4A-901C-636BD0C041B7}"/>
              </c:ext>
            </c:extLst>
          </c:dPt>
          <c:dLbls>
            <c:numFmt formatCode="&quot;$&quot;#,##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Trebuchet MS"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Sheet1!$C$3:$C$9</c:f>
              <c:strCache>
                <c:ptCount val="7"/>
                <c:pt idx="0">
                  <c:v>Kansas</c:v>
                </c:pt>
                <c:pt idx="1">
                  <c:v>Riley County</c:v>
                </c:pt>
                <c:pt idx="2">
                  <c:v>Manhattan</c:v>
                </c:pt>
                <c:pt idx="3">
                  <c:v>Ogden</c:v>
                </c:pt>
                <c:pt idx="4">
                  <c:v>Riley</c:v>
                </c:pt>
                <c:pt idx="5">
                  <c:v>Leonardville</c:v>
                </c:pt>
                <c:pt idx="6">
                  <c:v>Randolph</c:v>
                </c:pt>
              </c:strCache>
            </c:strRef>
          </c:cat>
          <c:val>
            <c:numRef>
              <c:f>Sheet1!$E$3:$E$9</c:f>
              <c:numCache>
                <c:formatCode>General</c:formatCode>
                <c:ptCount val="7"/>
                <c:pt idx="0">
                  <c:v>51332</c:v>
                </c:pt>
                <c:pt idx="1">
                  <c:v>43962</c:v>
                </c:pt>
                <c:pt idx="2">
                  <c:v>42483</c:v>
                </c:pt>
                <c:pt idx="3">
                  <c:v>32837</c:v>
                </c:pt>
                <c:pt idx="4">
                  <c:v>57344</c:v>
                </c:pt>
                <c:pt idx="5">
                  <c:v>28929</c:v>
                </c:pt>
                <c:pt idx="6">
                  <c:v>61719</c:v>
                </c:pt>
              </c:numCache>
            </c:numRef>
          </c:val>
          <c:extLst>
            <c:ext xmlns:c16="http://schemas.microsoft.com/office/drawing/2014/chart" uri="{C3380CC4-5D6E-409C-BE32-E72D297353CC}">
              <c16:uniqueId val="{0000000E-4E7D-7F4A-901C-636BD0C041B7}"/>
            </c:ext>
          </c:extLst>
        </c:ser>
        <c:dLbls>
          <c:showLegendKey val="0"/>
          <c:showVal val="0"/>
          <c:showCatName val="0"/>
          <c:showSerName val="0"/>
          <c:showPercent val="0"/>
          <c:showBubbleSize val="0"/>
        </c:dLbls>
        <c:gapWidth val="77"/>
        <c:axId val="1761236664"/>
        <c:axId val="1761240216"/>
      </c:barChart>
      <c:catAx>
        <c:axId val="1761236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1761240216"/>
        <c:crosses val="autoZero"/>
        <c:auto val="1"/>
        <c:lblAlgn val="ctr"/>
        <c:lblOffset val="100"/>
        <c:noMultiLvlLbl val="0"/>
      </c:catAx>
      <c:valAx>
        <c:axId val="1761240216"/>
        <c:scaling>
          <c:orientation val="minMax"/>
        </c:scaling>
        <c:delete val="0"/>
        <c:axPos val="l"/>
        <c:majorGridlines>
          <c:spPr>
            <a:ln w="9525" cap="flat" cmpd="sng" algn="ctr">
              <a:solidFill>
                <a:schemeClr val="bg1">
                  <a:lumMod val="85000"/>
                </a:schemeClr>
              </a:solidFill>
              <a:round/>
            </a:ln>
            <a:effectLst/>
          </c:spPr>
        </c:majorGridlines>
        <c:numFmt formatCode="&quot;$&quot;#,##0" sourceLinked="0"/>
        <c:majorTickMark val="out"/>
        <c:minorTickMark val="none"/>
        <c:tickLblPos val="nextTo"/>
        <c:spPr>
          <a:noFill/>
          <a:ln>
            <a:solidFill>
              <a:schemeClr val="lt1">
                <a:shade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17612366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Trebuchet MS" panose="020B0603020202020204" pitchFamily="34" charset="0"/>
                <a:ea typeface="+mn-ea"/>
                <a:cs typeface="+mn-cs"/>
              </a:defRPr>
            </a:pPr>
            <a:r>
              <a:rPr lang="en-US" sz="2200" b="1" dirty="0">
                <a:solidFill>
                  <a:srgbClr val="000000"/>
                </a:solidFill>
                <a:latin typeface="Georgia"/>
                <a:cs typeface="Georgia"/>
              </a:rPr>
              <a:t>Per Capita Income</a:t>
            </a:r>
          </a:p>
        </c:rich>
      </c:tx>
      <c:overlay val="0"/>
      <c:spPr>
        <a:noFill/>
        <a:ln>
          <a:noFill/>
        </a:ln>
        <a:effectLst/>
      </c:spPr>
    </c:title>
    <c:autoTitleDeleted val="0"/>
    <c:plotArea>
      <c:layout>
        <c:manualLayout>
          <c:layoutTarget val="inner"/>
          <c:xMode val="edge"/>
          <c:yMode val="edge"/>
          <c:x val="0.100262685914261"/>
          <c:y val="9.1126889195925501E-2"/>
          <c:w val="0.86317224409448801"/>
          <c:h val="0.79218504321296801"/>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FFCF1D"/>
              </a:solidFill>
              <a:ln>
                <a:noFill/>
              </a:ln>
              <a:effectLst/>
            </c:spPr>
            <c:extLst>
              <c:ext xmlns:c16="http://schemas.microsoft.com/office/drawing/2014/chart" uri="{C3380CC4-5D6E-409C-BE32-E72D297353CC}">
                <c16:uniqueId val="{00000001-540A-BA42-83D0-74482E44D176}"/>
              </c:ext>
            </c:extLst>
          </c:dPt>
          <c:dPt>
            <c:idx val="1"/>
            <c:invertIfNegative val="0"/>
            <c:bubble3D val="0"/>
            <c:spPr>
              <a:solidFill>
                <a:srgbClr val="C0D730"/>
              </a:solidFill>
              <a:ln>
                <a:noFill/>
              </a:ln>
              <a:effectLst/>
            </c:spPr>
            <c:extLst>
              <c:ext xmlns:c16="http://schemas.microsoft.com/office/drawing/2014/chart" uri="{C3380CC4-5D6E-409C-BE32-E72D297353CC}">
                <c16:uniqueId val="{00000003-540A-BA42-83D0-74482E44D176}"/>
              </c:ext>
            </c:extLst>
          </c:dPt>
          <c:dPt>
            <c:idx val="2"/>
            <c:invertIfNegative val="0"/>
            <c:bubble3D val="0"/>
            <c:spPr>
              <a:solidFill>
                <a:srgbClr val="008A5F"/>
              </a:solidFill>
              <a:ln>
                <a:noFill/>
              </a:ln>
              <a:effectLst/>
            </c:spPr>
            <c:extLst>
              <c:ext xmlns:c16="http://schemas.microsoft.com/office/drawing/2014/chart" uri="{C3380CC4-5D6E-409C-BE32-E72D297353CC}">
                <c16:uniqueId val="{00000005-540A-BA42-83D0-74482E44D176}"/>
              </c:ext>
            </c:extLst>
          </c:dPt>
          <c:dPt>
            <c:idx val="3"/>
            <c:invertIfNegative val="0"/>
            <c:bubble3D val="0"/>
            <c:spPr>
              <a:solidFill>
                <a:srgbClr val="008A5F"/>
              </a:solidFill>
              <a:ln>
                <a:noFill/>
              </a:ln>
              <a:effectLst/>
            </c:spPr>
            <c:extLst>
              <c:ext xmlns:c16="http://schemas.microsoft.com/office/drawing/2014/chart" uri="{C3380CC4-5D6E-409C-BE32-E72D297353CC}">
                <c16:uniqueId val="{00000007-540A-BA42-83D0-74482E44D176}"/>
              </c:ext>
            </c:extLst>
          </c:dPt>
          <c:dPt>
            <c:idx val="4"/>
            <c:invertIfNegative val="0"/>
            <c:bubble3D val="0"/>
            <c:spPr>
              <a:solidFill>
                <a:srgbClr val="008A5F"/>
              </a:solidFill>
              <a:ln>
                <a:noFill/>
              </a:ln>
              <a:effectLst/>
            </c:spPr>
            <c:extLst>
              <c:ext xmlns:c16="http://schemas.microsoft.com/office/drawing/2014/chart" uri="{C3380CC4-5D6E-409C-BE32-E72D297353CC}">
                <c16:uniqueId val="{00000009-540A-BA42-83D0-74482E44D176}"/>
              </c:ext>
            </c:extLst>
          </c:dPt>
          <c:dPt>
            <c:idx val="5"/>
            <c:invertIfNegative val="0"/>
            <c:bubble3D val="0"/>
            <c:spPr>
              <a:solidFill>
                <a:srgbClr val="008A5F"/>
              </a:solidFill>
              <a:ln>
                <a:noFill/>
              </a:ln>
              <a:effectLst/>
            </c:spPr>
            <c:extLst>
              <c:ext xmlns:c16="http://schemas.microsoft.com/office/drawing/2014/chart" uri="{C3380CC4-5D6E-409C-BE32-E72D297353CC}">
                <c16:uniqueId val="{0000000B-540A-BA42-83D0-74482E44D176}"/>
              </c:ext>
            </c:extLst>
          </c:dPt>
          <c:dPt>
            <c:idx val="6"/>
            <c:invertIfNegative val="0"/>
            <c:bubble3D val="0"/>
            <c:spPr>
              <a:solidFill>
                <a:srgbClr val="008A5F"/>
              </a:solidFill>
              <a:ln>
                <a:noFill/>
              </a:ln>
              <a:effectLst/>
            </c:spPr>
            <c:extLst>
              <c:ext xmlns:c16="http://schemas.microsoft.com/office/drawing/2014/chart" uri="{C3380CC4-5D6E-409C-BE32-E72D297353CC}">
                <c16:uniqueId val="{0000000D-540A-BA42-83D0-74482E44D176}"/>
              </c:ext>
            </c:extLst>
          </c:dPt>
          <c:dLbls>
            <c:numFmt formatCode="&quot;$&quot;#,##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Trebuchet MS"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Sheet1!$C$3:$C$9</c:f>
              <c:strCache>
                <c:ptCount val="7"/>
                <c:pt idx="0">
                  <c:v>Kansas</c:v>
                </c:pt>
                <c:pt idx="1">
                  <c:v>Riley County</c:v>
                </c:pt>
                <c:pt idx="2">
                  <c:v>Manhattan</c:v>
                </c:pt>
                <c:pt idx="3">
                  <c:v>Ogden</c:v>
                </c:pt>
                <c:pt idx="4">
                  <c:v>Riley</c:v>
                </c:pt>
                <c:pt idx="5">
                  <c:v>Leonardville</c:v>
                </c:pt>
                <c:pt idx="6">
                  <c:v>Randolph</c:v>
                </c:pt>
              </c:strCache>
            </c:strRef>
          </c:cat>
          <c:val>
            <c:numRef>
              <c:f>Sheet1!$F$3:$F$9</c:f>
              <c:numCache>
                <c:formatCode>General</c:formatCode>
                <c:ptCount val="7"/>
                <c:pt idx="0">
                  <c:v>26929</c:v>
                </c:pt>
                <c:pt idx="1">
                  <c:v>22948</c:v>
                </c:pt>
                <c:pt idx="2">
                  <c:v>23241</c:v>
                </c:pt>
                <c:pt idx="3">
                  <c:v>17600</c:v>
                </c:pt>
                <c:pt idx="4">
                  <c:v>22659</c:v>
                </c:pt>
                <c:pt idx="5">
                  <c:v>20459</c:v>
                </c:pt>
                <c:pt idx="6">
                  <c:v>25145</c:v>
                </c:pt>
              </c:numCache>
            </c:numRef>
          </c:val>
          <c:extLst>
            <c:ext xmlns:c16="http://schemas.microsoft.com/office/drawing/2014/chart" uri="{C3380CC4-5D6E-409C-BE32-E72D297353CC}">
              <c16:uniqueId val="{0000000E-540A-BA42-83D0-74482E44D176}"/>
            </c:ext>
          </c:extLst>
        </c:ser>
        <c:dLbls>
          <c:showLegendKey val="0"/>
          <c:showVal val="0"/>
          <c:showCatName val="0"/>
          <c:showSerName val="0"/>
          <c:showPercent val="0"/>
          <c:showBubbleSize val="0"/>
        </c:dLbls>
        <c:gapWidth val="77"/>
        <c:axId val="1761196568"/>
        <c:axId val="1761200120"/>
      </c:barChart>
      <c:catAx>
        <c:axId val="17611965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1761200120"/>
        <c:crosses val="autoZero"/>
        <c:auto val="1"/>
        <c:lblAlgn val="ctr"/>
        <c:lblOffset val="100"/>
        <c:noMultiLvlLbl val="0"/>
      </c:catAx>
      <c:valAx>
        <c:axId val="1761200120"/>
        <c:scaling>
          <c:orientation val="minMax"/>
        </c:scaling>
        <c:delete val="0"/>
        <c:axPos val="l"/>
        <c:majorGridlines>
          <c:spPr>
            <a:ln w="9525" cap="flat" cmpd="sng" algn="ctr">
              <a:solidFill>
                <a:schemeClr val="bg1">
                  <a:lumMod val="85000"/>
                </a:schemeClr>
              </a:solidFill>
              <a:round/>
            </a:ln>
            <a:effectLst/>
          </c:spPr>
        </c:majorGridlines>
        <c:numFmt formatCode="&quot;$&quot;#,##0" sourceLinked="0"/>
        <c:majorTickMark val="out"/>
        <c:minorTickMark val="none"/>
        <c:tickLblPos val="nextTo"/>
        <c:spPr>
          <a:noFill/>
          <a:ln>
            <a:solidFill>
              <a:schemeClr val="lt1">
                <a:shade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17611965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Trebuchet MS" panose="020B0603020202020204" pitchFamily="34" charset="0"/>
                <a:ea typeface="+mn-ea"/>
                <a:cs typeface="+mn-cs"/>
              </a:defRPr>
            </a:pPr>
            <a:r>
              <a:rPr lang="en-US" sz="2200" b="1" dirty="0">
                <a:solidFill>
                  <a:srgbClr val="000000"/>
                </a:solidFill>
                <a:latin typeface="Georgia"/>
                <a:cs typeface="Georgia"/>
              </a:rPr>
              <a:t>Percent Below Poverty</a:t>
            </a:r>
          </a:p>
        </c:rich>
      </c:tx>
      <c:overlay val="0"/>
      <c:spPr>
        <a:noFill/>
        <a:ln>
          <a:noFill/>
        </a:ln>
        <a:effectLst/>
      </c:spPr>
    </c:title>
    <c:autoTitleDeleted val="0"/>
    <c:plotArea>
      <c:layout>
        <c:manualLayout>
          <c:layoutTarget val="inner"/>
          <c:xMode val="edge"/>
          <c:yMode val="edge"/>
          <c:x val="8.1969380003462294E-2"/>
          <c:y val="9.1126889195925501E-2"/>
          <c:w val="0.87567224464654503"/>
          <c:h val="0.79218504321296801"/>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FFCF1D"/>
              </a:solidFill>
              <a:ln>
                <a:noFill/>
              </a:ln>
              <a:effectLst/>
            </c:spPr>
            <c:extLst>
              <c:ext xmlns:c16="http://schemas.microsoft.com/office/drawing/2014/chart" uri="{C3380CC4-5D6E-409C-BE32-E72D297353CC}">
                <c16:uniqueId val="{00000001-79E8-3449-B9C1-F8FA44553438}"/>
              </c:ext>
            </c:extLst>
          </c:dPt>
          <c:dPt>
            <c:idx val="1"/>
            <c:invertIfNegative val="0"/>
            <c:bubble3D val="0"/>
            <c:spPr>
              <a:solidFill>
                <a:srgbClr val="C0D730"/>
              </a:solidFill>
              <a:ln>
                <a:noFill/>
              </a:ln>
              <a:effectLst/>
            </c:spPr>
            <c:extLst>
              <c:ext xmlns:c16="http://schemas.microsoft.com/office/drawing/2014/chart" uri="{C3380CC4-5D6E-409C-BE32-E72D297353CC}">
                <c16:uniqueId val="{00000003-79E8-3449-B9C1-F8FA44553438}"/>
              </c:ext>
            </c:extLst>
          </c:dPt>
          <c:dPt>
            <c:idx val="2"/>
            <c:invertIfNegative val="0"/>
            <c:bubble3D val="0"/>
            <c:spPr>
              <a:solidFill>
                <a:srgbClr val="008A5F"/>
              </a:solidFill>
              <a:ln>
                <a:noFill/>
              </a:ln>
              <a:effectLst/>
            </c:spPr>
            <c:extLst>
              <c:ext xmlns:c16="http://schemas.microsoft.com/office/drawing/2014/chart" uri="{C3380CC4-5D6E-409C-BE32-E72D297353CC}">
                <c16:uniqueId val="{00000005-79E8-3449-B9C1-F8FA44553438}"/>
              </c:ext>
            </c:extLst>
          </c:dPt>
          <c:dPt>
            <c:idx val="3"/>
            <c:invertIfNegative val="0"/>
            <c:bubble3D val="0"/>
            <c:spPr>
              <a:solidFill>
                <a:srgbClr val="008A5F"/>
              </a:solidFill>
              <a:ln>
                <a:noFill/>
              </a:ln>
              <a:effectLst/>
            </c:spPr>
            <c:extLst>
              <c:ext xmlns:c16="http://schemas.microsoft.com/office/drawing/2014/chart" uri="{C3380CC4-5D6E-409C-BE32-E72D297353CC}">
                <c16:uniqueId val="{00000007-79E8-3449-B9C1-F8FA44553438}"/>
              </c:ext>
            </c:extLst>
          </c:dPt>
          <c:dPt>
            <c:idx val="4"/>
            <c:invertIfNegative val="0"/>
            <c:bubble3D val="0"/>
            <c:spPr>
              <a:solidFill>
                <a:srgbClr val="008A5F"/>
              </a:solidFill>
              <a:ln>
                <a:noFill/>
              </a:ln>
              <a:effectLst/>
            </c:spPr>
            <c:extLst>
              <c:ext xmlns:c16="http://schemas.microsoft.com/office/drawing/2014/chart" uri="{C3380CC4-5D6E-409C-BE32-E72D297353CC}">
                <c16:uniqueId val="{00000009-79E8-3449-B9C1-F8FA44553438}"/>
              </c:ext>
            </c:extLst>
          </c:dPt>
          <c:dPt>
            <c:idx val="5"/>
            <c:invertIfNegative val="0"/>
            <c:bubble3D val="0"/>
            <c:spPr>
              <a:solidFill>
                <a:srgbClr val="008A5F"/>
              </a:solidFill>
              <a:ln>
                <a:noFill/>
              </a:ln>
              <a:effectLst/>
            </c:spPr>
            <c:extLst>
              <c:ext xmlns:c16="http://schemas.microsoft.com/office/drawing/2014/chart" uri="{C3380CC4-5D6E-409C-BE32-E72D297353CC}">
                <c16:uniqueId val="{0000000B-79E8-3449-B9C1-F8FA44553438}"/>
              </c:ext>
            </c:extLst>
          </c:dPt>
          <c:dPt>
            <c:idx val="6"/>
            <c:invertIfNegative val="0"/>
            <c:bubble3D val="0"/>
            <c:spPr>
              <a:solidFill>
                <a:srgbClr val="008A5F"/>
              </a:solidFill>
              <a:ln>
                <a:noFill/>
              </a:ln>
              <a:effectLst/>
            </c:spPr>
            <c:extLst>
              <c:ext xmlns:c16="http://schemas.microsoft.com/office/drawing/2014/chart" uri="{C3380CC4-5D6E-409C-BE32-E72D297353CC}">
                <c16:uniqueId val="{0000000D-79E8-3449-B9C1-F8FA44553438}"/>
              </c:ext>
            </c:extLst>
          </c:dPt>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Trebuchet MS" panose="020B0603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Sheet1!$C$3:$C$9</c:f>
              <c:strCache>
                <c:ptCount val="7"/>
                <c:pt idx="0">
                  <c:v>Kansas</c:v>
                </c:pt>
                <c:pt idx="1">
                  <c:v>Riley County</c:v>
                </c:pt>
                <c:pt idx="2">
                  <c:v>Manhattan</c:v>
                </c:pt>
                <c:pt idx="3">
                  <c:v>Ogden</c:v>
                </c:pt>
                <c:pt idx="4">
                  <c:v>Riley</c:v>
                </c:pt>
                <c:pt idx="5">
                  <c:v>Leonardville</c:v>
                </c:pt>
                <c:pt idx="6">
                  <c:v>Randolph</c:v>
                </c:pt>
              </c:strCache>
            </c:strRef>
          </c:cat>
          <c:val>
            <c:numRef>
              <c:f>Sheet1!$G$3:$G$9</c:f>
              <c:numCache>
                <c:formatCode>0.0%</c:formatCode>
                <c:ptCount val="7"/>
                <c:pt idx="0">
                  <c:v>0.13700000000000001</c:v>
                </c:pt>
                <c:pt idx="1">
                  <c:v>0.23200000000000001</c:v>
                </c:pt>
                <c:pt idx="2">
                  <c:v>0.26800000000000002</c:v>
                </c:pt>
                <c:pt idx="3">
                  <c:v>0.19</c:v>
                </c:pt>
                <c:pt idx="4">
                  <c:v>0.126</c:v>
                </c:pt>
                <c:pt idx="5">
                  <c:v>8.3000000000000004E-2</c:v>
                </c:pt>
                <c:pt idx="6">
                  <c:v>4.2000000000000003E-2</c:v>
                </c:pt>
              </c:numCache>
            </c:numRef>
          </c:val>
          <c:extLst>
            <c:ext xmlns:c16="http://schemas.microsoft.com/office/drawing/2014/chart" uri="{C3380CC4-5D6E-409C-BE32-E72D297353CC}">
              <c16:uniqueId val="{0000000E-79E8-3449-B9C1-F8FA44553438}"/>
            </c:ext>
          </c:extLst>
        </c:ser>
        <c:dLbls>
          <c:showLegendKey val="0"/>
          <c:showVal val="0"/>
          <c:showCatName val="0"/>
          <c:showSerName val="0"/>
          <c:showPercent val="0"/>
          <c:showBubbleSize val="0"/>
        </c:dLbls>
        <c:gapWidth val="77"/>
        <c:axId val="-2060968488"/>
        <c:axId val="-2058372632"/>
      </c:barChart>
      <c:catAx>
        <c:axId val="-2060968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2058372632"/>
        <c:crosses val="autoZero"/>
        <c:auto val="1"/>
        <c:lblAlgn val="ctr"/>
        <c:lblOffset val="100"/>
        <c:noMultiLvlLbl val="0"/>
      </c:catAx>
      <c:valAx>
        <c:axId val="-2058372632"/>
        <c:scaling>
          <c:orientation val="minMax"/>
        </c:scaling>
        <c:delete val="0"/>
        <c:axPos val="l"/>
        <c:majorGridlines>
          <c:spPr>
            <a:ln w="9525" cap="flat" cmpd="sng" algn="ctr">
              <a:solidFill>
                <a:schemeClr val="bg1">
                  <a:lumMod val="85000"/>
                </a:schemeClr>
              </a:solidFill>
              <a:round/>
            </a:ln>
            <a:effectLst/>
          </c:spPr>
        </c:majorGridlines>
        <c:numFmt formatCode="0%" sourceLinked="0"/>
        <c:majorTickMark val="out"/>
        <c:minorTickMark val="none"/>
        <c:tickLblPos val="nextTo"/>
        <c:spPr>
          <a:noFill/>
          <a:ln>
            <a:solidFill>
              <a:schemeClr val="lt1">
                <a:shade val="50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20609684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vert="horz"/>
          <a:lstStyle/>
          <a:p>
            <a:pPr>
              <a:defRPr sz="2200"/>
            </a:pPr>
            <a:r>
              <a:rPr lang="en-US" sz="2200" dirty="0">
                <a:solidFill>
                  <a:srgbClr val="000000"/>
                </a:solidFill>
                <a:latin typeface="Georgia"/>
                <a:cs typeface="Georgia"/>
              </a:rPr>
              <a:t>Percent Below Poverty by Age Group</a:t>
            </a:r>
          </a:p>
        </c:rich>
      </c:tx>
      <c:layout>
        <c:manualLayout>
          <c:xMode val="edge"/>
          <c:yMode val="edge"/>
          <c:x val="0.22088180153951301"/>
          <c:y val="2.24765237678624E-2"/>
        </c:manualLayout>
      </c:layout>
      <c:overlay val="0"/>
      <c:spPr>
        <a:noFill/>
        <a:ln w="25400">
          <a:noFill/>
        </a:ln>
      </c:spPr>
    </c:title>
    <c:autoTitleDeleted val="0"/>
    <c:plotArea>
      <c:layout>
        <c:manualLayout>
          <c:layoutTarget val="inner"/>
          <c:xMode val="edge"/>
          <c:yMode val="edge"/>
          <c:x val="8.3928626568737702E-2"/>
          <c:y val="0.122037037037037"/>
          <c:w val="0.90066521096627605"/>
          <c:h val="0.73377063283756305"/>
        </c:manualLayout>
      </c:layout>
      <c:barChart>
        <c:barDir val="col"/>
        <c:grouping val="clustered"/>
        <c:varyColors val="0"/>
        <c:ser>
          <c:idx val="0"/>
          <c:order val="0"/>
          <c:tx>
            <c:strRef>
              <c:f>'B17001'!$V$65</c:f>
              <c:strCache>
                <c:ptCount val="1"/>
                <c:pt idx="0">
                  <c:v>Kansas</c:v>
                </c:pt>
              </c:strCache>
            </c:strRef>
          </c:tx>
          <c:spPr>
            <a:solidFill>
              <a:srgbClr val="FFCF1D"/>
            </a:solidFill>
            <a:ln w="25400">
              <a:noFill/>
            </a:ln>
          </c:spPr>
          <c:invertIfNegative val="0"/>
          <c:dLbls>
            <c:numFmt formatCode="0%" sourceLinked="0"/>
            <c:spPr>
              <a:noFill/>
              <a:ln>
                <a:noFill/>
              </a:ln>
              <a:effectLst/>
            </c:spPr>
            <c:txPr>
              <a:bodyPr wrap="square" lIns="38100" tIns="19050" rIns="38100" bIns="19050" anchor="ctr">
                <a:spAutoFit/>
              </a:bodyPr>
              <a:lstStyle/>
              <a:p>
                <a:pPr>
                  <a:defRPr sz="1200">
                    <a:solidFill>
                      <a:schemeClr val="tx1">
                        <a:lumMod val="50000"/>
                        <a:lumOff val="50000"/>
                      </a:schemeClr>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'B17001'!$U$93:$U$102</c:f>
              <c:strCache>
                <c:ptCount val="10"/>
                <c:pt idx="0">
                  <c:v>0-4</c:v>
                </c:pt>
                <c:pt idx="1">
                  <c:v>5-11</c:v>
                </c:pt>
                <c:pt idx="2">
                  <c:v>12-17</c:v>
                </c:pt>
                <c:pt idx="3">
                  <c:v>18-24</c:v>
                </c:pt>
                <c:pt idx="4">
                  <c:v>25-34</c:v>
                </c:pt>
                <c:pt idx="5">
                  <c:v>35-44</c:v>
                </c:pt>
                <c:pt idx="6">
                  <c:v>45-54</c:v>
                </c:pt>
                <c:pt idx="7">
                  <c:v>55-64</c:v>
                </c:pt>
                <c:pt idx="8">
                  <c:v>65-74</c:v>
                </c:pt>
                <c:pt idx="9">
                  <c:v>75+</c:v>
                </c:pt>
              </c:strCache>
            </c:strRef>
          </c:cat>
          <c:val>
            <c:numRef>
              <c:f>'B17001'!$V$93:$V$102</c:f>
              <c:numCache>
                <c:formatCode>0.00%</c:formatCode>
                <c:ptCount val="10"/>
                <c:pt idx="0">
                  <c:v>0.234772158237356</c:v>
                </c:pt>
                <c:pt idx="1">
                  <c:v>0.19287874522711401</c:v>
                </c:pt>
                <c:pt idx="2">
                  <c:v>0.149987083222164</c:v>
                </c:pt>
                <c:pt idx="3">
                  <c:v>0.28142030940884899</c:v>
                </c:pt>
                <c:pt idx="4">
                  <c:v>0.14812683783074301</c:v>
                </c:pt>
                <c:pt idx="5">
                  <c:v>0.10752024455124</c:v>
                </c:pt>
                <c:pt idx="6">
                  <c:v>8.8132891480347295E-2</c:v>
                </c:pt>
                <c:pt idx="7">
                  <c:v>7.9615817719719997E-2</c:v>
                </c:pt>
                <c:pt idx="8">
                  <c:v>6.2209618941553399E-2</c:v>
                </c:pt>
                <c:pt idx="9">
                  <c:v>8.6942812766404698E-2</c:v>
                </c:pt>
              </c:numCache>
            </c:numRef>
          </c:val>
          <c:extLst>
            <c:ext xmlns:c16="http://schemas.microsoft.com/office/drawing/2014/chart" uri="{C3380CC4-5D6E-409C-BE32-E72D297353CC}">
              <c16:uniqueId val="{00000000-8F08-204D-B4FE-F5229D68CD11}"/>
            </c:ext>
          </c:extLst>
        </c:ser>
        <c:ser>
          <c:idx val="1"/>
          <c:order val="1"/>
          <c:tx>
            <c:strRef>
              <c:f>'B17001'!$X$65</c:f>
              <c:strCache>
                <c:ptCount val="1"/>
                <c:pt idx="0">
                  <c:v>Riley County</c:v>
                </c:pt>
              </c:strCache>
            </c:strRef>
          </c:tx>
          <c:spPr>
            <a:solidFill>
              <a:srgbClr val="C0D730"/>
            </a:solidFill>
            <a:ln w="25400">
              <a:noFill/>
            </a:ln>
          </c:spPr>
          <c:invertIfNegative val="0"/>
          <c:dLbls>
            <c:numFmt formatCode="0%" sourceLinked="0"/>
            <c:spPr>
              <a:noFill/>
              <a:ln>
                <a:noFill/>
              </a:ln>
              <a:effectLst/>
            </c:spPr>
            <c:txPr>
              <a:bodyPr wrap="square" lIns="38100" tIns="19050" rIns="38100" bIns="19050" anchor="ctr">
                <a:spAutoFit/>
              </a:bodyPr>
              <a:lstStyle/>
              <a:p>
                <a:pPr>
                  <a:defRPr sz="1200">
                    <a:solidFill>
                      <a:schemeClr val="tx1">
                        <a:lumMod val="50000"/>
                        <a:lumOff val="50000"/>
                      </a:schemeClr>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'B17001'!$U$93:$U$102</c:f>
              <c:strCache>
                <c:ptCount val="10"/>
                <c:pt idx="0">
                  <c:v>0-4</c:v>
                </c:pt>
                <c:pt idx="1">
                  <c:v>5-11</c:v>
                </c:pt>
                <c:pt idx="2">
                  <c:v>12-17</c:v>
                </c:pt>
                <c:pt idx="3">
                  <c:v>18-24</c:v>
                </c:pt>
                <c:pt idx="4">
                  <c:v>25-34</c:v>
                </c:pt>
                <c:pt idx="5">
                  <c:v>35-44</c:v>
                </c:pt>
                <c:pt idx="6">
                  <c:v>45-54</c:v>
                </c:pt>
                <c:pt idx="7">
                  <c:v>55-64</c:v>
                </c:pt>
                <c:pt idx="8">
                  <c:v>65-74</c:v>
                </c:pt>
                <c:pt idx="9">
                  <c:v>75+</c:v>
                </c:pt>
              </c:strCache>
            </c:strRef>
          </c:cat>
          <c:val>
            <c:numRef>
              <c:f>'B17001'!$X$93:$X$102</c:f>
              <c:numCache>
                <c:formatCode>0.00%</c:formatCode>
                <c:ptCount val="10"/>
                <c:pt idx="0">
                  <c:v>0.14191928943811499</c:v>
                </c:pt>
                <c:pt idx="1">
                  <c:v>0.13460427498555699</c:v>
                </c:pt>
                <c:pt idx="2">
                  <c:v>2.7632790911882098E-2</c:v>
                </c:pt>
                <c:pt idx="3">
                  <c:v>0.59646091515729205</c:v>
                </c:pt>
                <c:pt idx="4">
                  <c:v>0.118073161897863</c:v>
                </c:pt>
                <c:pt idx="5">
                  <c:v>8.7904599659284502E-2</c:v>
                </c:pt>
                <c:pt idx="6">
                  <c:v>5.5565578206747297E-2</c:v>
                </c:pt>
                <c:pt idx="7">
                  <c:v>4.9330783938814501E-2</c:v>
                </c:pt>
                <c:pt idx="8">
                  <c:v>3.2155477031802097E-2</c:v>
                </c:pt>
                <c:pt idx="9">
                  <c:v>5.3090004147656598E-2</c:v>
                </c:pt>
              </c:numCache>
            </c:numRef>
          </c:val>
          <c:extLst>
            <c:ext xmlns:c16="http://schemas.microsoft.com/office/drawing/2014/chart" uri="{C3380CC4-5D6E-409C-BE32-E72D297353CC}">
              <c16:uniqueId val="{00000001-8F08-204D-B4FE-F5229D68CD11}"/>
            </c:ext>
          </c:extLst>
        </c:ser>
        <c:dLbls>
          <c:showLegendKey val="0"/>
          <c:showVal val="0"/>
          <c:showCatName val="0"/>
          <c:showSerName val="0"/>
          <c:showPercent val="0"/>
          <c:showBubbleSize val="0"/>
        </c:dLbls>
        <c:gapWidth val="104"/>
        <c:overlap val="-27"/>
        <c:axId val="1773015432"/>
        <c:axId val="1772648136"/>
      </c:barChart>
      <c:catAx>
        <c:axId val="1773015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sz="1600">
                <a:solidFill>
                  <a:schemeClr val="tx1">
                    <a:lumMod val="50000"/>
                    <a:lumOff val="50000"/>
                  </a:schemeClr>
                </a:solidFill>
              </a:defRPr>
            </a:pPr>
            <a:endParaRPr lang="en-US"/>
          </a:p>
        </c:txPr>
        <c:crossAx val="1772648136"/>
        <c:crosses val="autoZero"/>
        <c:auto val="1"/>
        <c:lblAlgn val="ctr"/>
        <c:lblOffset val="100"/>
        <c:noMultiLvlLbl val="0"/>
      </c:catAx>
      <c:valAx>
        <c:axId val="1772648136"/>
        <c:scaling>
          <c:orientation val="minMax"/>
          <c:max val="0.6"/>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ln w="6350">
            <a:noFill/>
          </a:ln>
        </c:spPr>
        <c:txPr>
          <a:bodyPr rot="-60000000" vert="horz"/>
          <a:lstStyle/>
          <a:p>
            <a:pPr>
              <a:defRPr sz="1400">
                <a:solidFill>
                  <a:schemeClr val="bg1">
                    <a:lumMod val="50000"/>
                  </a:schemeClr>
                </a:solidFill>
              </a:defRPr>
            </a:pPr>
            <a:endParaRPr lang="en-US"/>
          </a:p>
        </c:txPr>
        <c:crossAx val="1773015432"/>
        <c:crosses val="autoZero"/>
        <c:crossBetween val="between"/>
      </c:valAx>
      <c:spPr>
        <a:noFill/>
        <a:ln>
          <a:solidFill>
            <a:schemeClr val="tx1">
              <a:lumMod val="15000"/>
              <a:lumOff val="85000"/>
            </a:schemeClr>
          </a:solidFill>
        </a:ln>
        <a:effectLst/>
      </c:spPr>
    </c:plotArea>
    <c:legend>
      <c:legendPos val="b"/>
      <c:layout>
        <c:manualLayout>
          <c:xMode val="edge"/>
          <c:yMode val="edge"/>
          <c:x val="0.27617558834557399"/>
          <c:y val="0.94797696121318198"/>
          <c:w val="0.36921745075983098"/>
          <c:h val="4.0911927675707199E-2"/>
        </c:manualLayout>
      </c:layout>
      <c:overlay val="0"/>
      <c:spPr>
        <a:noFill/>
        <a:ln w="25400">
          <a:noFill/>
        </a:ln>
      </c:spPr>
      <c:txPr>
        <a:bodyPr rot="0" vert="horz"/>
        <a:lstStyle/>
        <a:p>
          <a:pPr>
            <a:defRPr sz="1400">
              <a:solidFill>
                <a:schemeClr val="tx1">
                  <a:lumMod val="50000"/>
                  <a:lumOff val="50000"/>
                </a:schemeClr>
              </a:solidFill>
            </a:defRPr>
          </a:pPr>
          <a:endParaRPr lang="en-US"/>
        </a:p>
      </c:txPr>
    </c:legend>
    <c:plotVisOnly val="1"/>
    <c:dispBlanksAs val="gap"/>
    <c:showDLblsOverMax val="0"/>
  </c:chart>
  <c:spPr>
    <a:noFill/>
    <a:ln w="9525" cap="flat" cmpd="sng" algn="ctr">
      <a:solidFill>
        <a:schemeClr val="tx1">
          <a:lumMod val="15000"/>
          <a:lumOff val="85000"/>
        </a:schemeClr>
      </a:solidFill>
      <a:round/>
    </a:ln>
    <a:effectLst/>
  </c:spPr>
  <c:txPr>
    <a:bodyPr/>
    <a:lstStyle/>
    <a:p>
      <a:pPr>
        <a:defRPr>
          <a:latin typeface="Trebuchet MS" panose="020B0603020202020204" pitchFamily="34" charset="0"/>
        </a:defRPr>
      </a:pPr>
      <a:endParaRPr lang="en-US"/>
    </a:p>
  </c:txPr>
  <c:externalData r:id="rId2">
    <c:autoUpdate val="0"/>
  </c:externalData>
</c:chartSpace>
</file>

<file path=ppt/drawings/drawing1.xml><?xml version="1.0" encoding="utf-8"?>
<c:userShapes xmlns:c="http://schemas.openxmlformats.org/drawingml/2006/chart">
  <cdr:relSizeAnchor xmlns:cdr="http://schemas.openxmlformats.org/drawingml/2006/chartDrawing">
    <cdr:from>
      <cdr:x>0.67227</cdr:x>
      <cdr:y>0.93023</cdr:y>
    </cdr:from>
    <cdr:to>
      <cdr:x>0.9832</cdr:x>
      <cdr:y>0.98837</cdr:y>
    </cdr:to>
    <cdr:sp macro="" textlink="">
      <cdr:nvSpPr>
        <cdr:cNvPr id="2" name="TextBox 1"/>
        <cdr:cNvSpPr txBox="1"/>
      </cdr:nvSpPr>
      <cdr:spPr>
        <a:xfrm xmlns:a="http://schemas.openxmlformats.org/drawingml/2006/main">
          <a:off x="6096000" y="6096000"/>
          <a:ext cx="2819423" cy="3810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400" b="1" i="1" dirty="0">
              <a:solidFill>
                <a:srgbClr val="000000"/>
              </a:solidFill>
            </a:rPr>
            <a:t>*2009 – 2013 ACS Census Estimates</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3028AEA-7056-76EC-7F7C-CC9119BEEF86}"/>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Arial" charset="0"/>
              </a:defRPr>
            </a:lvl1pPr>
          </a:lstStyle>
          <a:p>
            <a:pPr>
              <a:defRPr/>
            </a:pPr>
            <a:endParaRPr lang="en-US"/>
          </a:p>
        </p:txBody>
      </p:sp>
      <p:sp>
        <p:nvSpPr>
          <p:cNvPr id="3" name="Date Placeholder 2">
            <a:extLst>
              <a:ext uri="{FF2B5EF4-FFF2-40B4-BE49-F238E27FC236}">
                <a16:creationId xmlns:a16="http://schemas.microsoft.com/office/drawing/2014/main" id="{84CAB38B-6524-6CF7-722A-EF6532FA1E7C}"/>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panose="020B0604020202020204" pitchFamily="34" charset="0"/>
              </a:defRPr>
            </a:lvl1pPr>
          </a:lstStyle>
          <a:p>
            <a:fld id="{CE778530-F53E-1A48-9817-FBF867B19D7C}" type="datetimeFigureOut">
              <a:rPr lang="en-US" altLang="en-US"/>
              <a:pPr/>
              <a:t>5/27/24</a:t>
            </a:fld>
            <a:endParaRPr lang="en-US" altLang="en-US"/>
          </a:p>
        </p:txBody>
      </p:sp>
      <p:sp>
        <p:nvSpPr>
          <p:cNvPr id="4" name="Slide Image Placeholder 3">
            <a:extLst>
              <a:ext uri="{FF2B5EF4-FFF2-40B4-BE49-F238E27FC236}">
                <a16:creationId xmlns:a16="http://schemas.microsoft.com/office/drawing/2014/main" id="{327F0C25-2C2D-FB7D-30B6-2377D9DE587A}"/>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14612A2F-44EA-3EFF-5AE1-76137360888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DB0D0558-E8DA-B7B7-C08C-0E48F0B6DDAB}"/>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D443F5D-3F14-371F-C2B4-82AF8271D282}"/>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cs typeface="Arial" panose="020B0604020202020204" pitchFamily="34" charset="0"/>
              </a:defRPr>
            </a:lvl1pPr>
          </a:lstStyle>
          <a:p>
            <a:fld id="{5858BDFD-72E5-234D-8CE0-F0083FBD148B}"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a:extLst>
              <a:ext uri="{FF2B5EF4-FFF2-40B4-BE49-F238E27FC236}">
                <a16:creationId xmlns:a16="http://schemas.microsoft.com/office/drawing/2014/main" id="{4224E6FF-08C9-0C16-16CB-BDB8E31D4D1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a:extLst>
              <a:ext uri="{FF2B5EF4-FFF2-40B4-BE49-F238E27FC236}">
                <a16:creationId xmlns:a16="http://schemas.microsoft.com/office/drawing/2014/main" id="{A5F220CD-4D15-5478-C2FD-62669B19DE5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9219" name="Slide Number Placeholder 3">
            <a:extLst>
              <a:ext uri="{FF2B5EF4-FFF2-40B4-BE49-F238E27FC236}">
                <a16:creationId xmlns:a16="http://schemas.microsoft.com/office/drawing/2014/main" id="{D88CA2E6-7F19-A3CE-7575-404835FC89D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71B16DE-5F5E-2C40-BAAC-FF16F55A1AB0}" type="slidenum">
              <a:rPr lang="en-US" altLang="en-US" sz="1200"/>
              <a:pPr/>
              <a:t>1</a:t>
            </a:fld>
            <a:endParaRPr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E82AE96A-21F2-C572-8402-E5CBEFB42F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a:extLst>
              <a:ext uri="{FF2B5EF4-FFF2-40B4-BE49-F238E27FC236}">
                <a16:creationId xmlns:a16="http://schemas.microsoft.com/office/drawing/2014/main" id="{E06D531D-B2CC-5992-6120-A2FE9C8791D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35843" name="Slide Number Placeholder 3">
            <a:extLst>
              <a:ext uri="{FF2B5EF4-FFF2-40B4-BE49-F238E27FC236}">
                <a16:creationId xmlns:a16="http://schemas.microsoft.com/office/drawing/2014/main" id="{AB490A98-3C69-1488-C7D7-7051F4CD736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2F655CD-AAC6-5045-8539-C23CDC4A9C29}" type="slidenum">
              <a:rPr lang="en-US" altLang="en-US" sz="1200"/>
              <a:pPr/>
              <a:t>18</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a:extLst>
              <a:ext uri="{FF2B5EF4-FFF2-40B4-BE49-F238E27FC236}">
                <a16:creationId xmlns:a16="http://schemas.microsoft.com/office/drawing/2014/main" id="{F1AA4293-2CB3-AFD3-ECAF-E70DB520FA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a:extLst>
              <a:ext uri="{FF2B5EF4-FFF2-40B4-BE49-F238E27FC236}">
                <a16:creationId xmlns:a16="http://schemas.microsoft.com/office/drawing/2014/main" id="{E32A8F52-3BE5-0E55-033B-3F16167631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38915" name="Slide Number Placeholder 3">
            <a:extLst>
              <a:ext uri="{FF2B5EF4-FFF2-40B4-BE49-F238E27FC236}">
                <a16:creationId xmlns:a16="http://schemas.microsoft.com/office/drawing/2014/main" id="{A3AEDB09-C253-972D-9171-07E7819D87E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70BE78A-0488-3A47-9260-524890EFB6DE}" type="slidenum">
              <a:rPr lang="en-US" altLang="en-US" sz="1200"/>
              <a:pPr/>
              <a:t>20</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a:extLst>
              <a:ext uri="{FF2B5EF4-FFF2-40B4-BE49-F238E27FC236}">
                <a16:creationId xmlns:a16="http://schemas.microsoft.com/office/drawing/2014/main" id="{B884F47E-6B75-EF03-4639-C4DABEC241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Notes Placeholder 2">
            <a:extLst>
              <a:ext uri="{FF2B5EF4-FFF2-40B4-BE49-F238E27FC236}">
                <a16:creationId xmlns:a16="http://schemas.microsoft.com/office/drawing/2014/main" id="{1F3374DE-7D44-043A-FD11-2E93C8A6AF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40963" name="Slide Number Placeholder 3">
            <a:extLst>
              <a:ext uri="{FF2B5EF4-FFF2-40B4-BE49-F238E27FC236}">
                <a16:creationId xmlns:a16="http://schemas.microsoft.com/office/drawing/2014/main" id="{2FAB5E74-059C-8CA4-5927-3E461BE028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2B913924-8FBC-DC48-8EAB-5EF9FC4D7EA3}" type="slidenum">
              <a:rPr lang="en-US" altLang="en-US" sz="1200"/>
              <a:pPr/>
              <a:t>21</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250ABFBB-F145-2DE7-C24E-F784108472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a:extLst>
              <a:ext uri="{FF2B5EF4-FFF2-40B4-BE49-F238E27FC236}">
                <a16:creationId xmlns:a16="http://schemas.microsoft.com/office/drawing/2014/main" id="{B6CA4852-7024-D229-83D6-4D148AB70CB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43011" name="Slide Number Placeholder 3">
            <a:extLst>
              <a:ext uri="{FF2B5EF4-FFF2-40B4-BE49-F238E27FC236}">
                <a16:creationId xmlns:a16="http://schemas.microsoft.com/office/drawing/2014/main" id="{41E9CFB7-C71F-D7AF-4D47-B2A4D38C1A2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77D7922-1A7A-F549-879D-C34CF1F84068}" type="slidenum">
              <a:rPr lang="en-US" altLang="en-US" sz="1200"/>
              <a:pPr/>
              <a:t>22</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a:extLst>
              <a:ext uri="{FF2B5EF4-FFF2-40B4-BE49-F238E27FC236}">
                <a16:creationId xmlns:a16="http://schemas.microsoft.com/office/drawing/2014/main" id="{DC1A1311-894B-B3F4-A2AD-A3A1989C6C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Notes Placeholder 2">
            <a:extLst>
              <a:ext uri="{FF2B5EF4-FFF2-40B4-BE49-F238E27FC236}">
                <a16:creationId xmlns:a16="http://schemas.microsoft.com/office/drawing/2014/main" id="{589775C4-DB78-90BB-7812-72D51812A7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45059" name="Slide Number Placeholder 3">
            <a:extLst>
              <a:ext uri="{FF2B5EF4-FFF2-40B4-BE49-F238E27FC236}">
                <a16:creationId xmlns:a16="http://schemas.microsoft.com/office/drawing/2014/main" id="{1DE87550-277B-F17B-2DEF-C6B4098B6A7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CA73401-DDF7-224D-B6D3-2C4D06A3B612}" type="slidenum">
              <a:rPr lang="en-US" altLang="en-US" sz="1200"/>
              <a:pPr/>
              <a:t>23</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44D2101A-F914-47AD-9FD8-C0D89DD691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a:extLst>
              <a:ext uri="{FF2B5EF4-FFF2-40B4-BE49-F238E27FC236}">
                <a16:creationId xmlns:a16="http://schemas.microsoft.com/office/drawing/2014/main" id="{6647A2BB-687F-F70A-5DD9-8EDAD7AA380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48131" name="Slide Number Placeholder 3">
            <a:extLst>
              <a:ext uri="{FF2B5EF4-FFF2-40B4-BE49-F238E27FC236}">
                <a16:creationId xmlns:a16="http://schemas.microsoft.com/office/drawing/2014/main" id="{FE505159-0820-4E38-1F12-E23A18B9CE9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66339A2-D710-B347-80F2-A08C7549DD78}" type="slidenum">
              <a:rPr lang="en-US" altLang="en-US" sz="1200"/>
              <a:pPr/>
              <a:t>25</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a:extLst>
              <a:ext uri="{FF2B5EF4-FFF2-40B4-BE49-F238E27FC236}">
                <a16:creationId xmlns:a16="http://schemas.microsoft.com/office/drawing/2014/main" id="{F9CB1DAB-5C3B-A79C-F9C5-8DAE27C8F7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2" name="Notes Placeholder 2">
            <a:extLst>
              <a:ext uri="{FF2B5EF4-FFF2-40B4-BE49-F238E27FC236}">
                <a16:creationId xmlns:a16="http://schemas.microsoft.com/office/drawing/2014/main" id="{693908B2-A48F-6978-F18E-CA95162198B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51203" name="Slide Number Placeholder 3">
            <a:extLst>
              <a:ext uri="{FF2B5EF4-FFF2-40B4-BE49-F238E27FC236}">
                <a16:creationId xmlns:a16="http://schemas.microsoft.com/office/drawing/2014/main" id="{86DB2D70-AE1C-FEF7-4209-60B6E3E833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6F24F01-95A1-3744-8740-3FA24D4FA207}" type="slidenum">
              <a:rPr lang="en-US" altLang="en-US" sz="1200"/>
              <a:pPr/>
              <a:t>27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3DC15B0D-C26C-4784-6494-FC7BA0AC165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a:extLst>
              <a:ext uri="{FF2B5EF4-FFF2-40B4-BE49-F238E27FC236}">
                <a16:creationId xmlns:a16="http://schemas.microsoft.com/office/drawing/2014/main" id="{A966C9CD-F107-BAA8-2401-0DD74878B33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54275" name="Slide Number Placeholder 3">
            <a:extLst>
              <a:ext uri="{FF2B5EF4-FFF2-40B4-BE49-F238E27FC236}">
                <a16:creationId xmlns:a16="http://schemas.microsoft.com/office/drawing/2014/main" id="{1F1FD91F-BDC1-4871-CB75-7BD69B7A76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B6F99D0-6325-3F43-B70D-0E2C4345AB14}" type="slidenum">
              <a:rPr lang="en-US" altLang="en-US" sz="1200"/>
              <a:pPr/>
              <a:t>29</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a:extLst>
              <a:ext uri="{FF2B5EF4-FFF2-40B4-BE49-F238E27FC236}">
                <a16:creationId xmlns:a16="http://schemas.microsoft.com/office/drawing/2014/main" id="{F398555C-4B06-0BF6-C8F5-E0BA390F5B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6" name="Notes Placeholder 2">
            <a:extLst>
              <a:ext uri="{FF2B5EF4-FFF2-40B4-BE49-F238E27FC236}">
                <a16:creationId xmlns:a16="http://schemas.microsoft.com/office/drawing/2014/main" id="{760D995E-792B-47E4-633A-2356FB1A42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57347" name="Slide Number Placeholder 3">
            <a:extLst>
              <a:ext uri="{FF2B5EF4-FFF2-40B4-BE49-F238E27FC236}">
                <a16:creationId xmlns:a16="http://schemas.microsoft.com/office/drawing/2014/main" id="{529ED3EB-E63F-3D4A-54F1-A8CBAB9D23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9366FEA-82F0-D447-B2A4-8A24706259B0}" type="slidenum">
              <a:rPr lang="en-US" altLang="en-US" sz="1200"/>
              <a:pPr/>
              <a:t>31</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a:extLst>
              <a:ext uri="{FF2B5EF4-FFF2-40B4-BE49-F238E27FC236}">
                <a16:creationId xmlns:a16="http://schemas.microsoft.com/office/drawing/2014/main" id="{C829E307-6CCE-7F8A-A689-DF4D6C87F4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6" name="Notes Placeholder 2">
            <a:extLst>
              <a:ext uri="{FF2B5EF4-FFF2-40B4-BE49-F238E27FC236}">
                <a16:creationId xmlns:a16="http://schemas.microsoft.com/office/drawing/2014/main" id="{E26780D4-4D6B-22E8-3190-A7CA146F9C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62467" name="Slide Number Placeholder 3">
            <a:extLst>
              <a:ext uri="{FF2B5EF4-FFF2-40B4-BE49-F238E27FC236}">
                <a16:creationId xmlns:a16="http://schemas.microsoft.com/office/drawing/2014/main" id="{A5AB4AA4-B2C2-3525-6304-91D036B7B13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E80315F-B67C-A543-8DE6-F5AB4666F829}" type="slidenum">
              <a:rPr lang="en-US" altLang="en-US" sz="1200"/>
              <a:pPr/>
              <a:t>35</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a:extLst>
              <a:ext uri="{FF2B5EF4-FFF2-40B4-BE49-F238E27FC236}">
                <a16:creationId xmlns:a16="http://schemas.microsoft.com/office/drawing/2014/main" id="{07D0A81A-4E7E-8E22-63FD-1A225FCB1D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a:extLst>
              <a:ext uri="{FF2B5EF4-FFF2-40B4-BE49-F238E27FC236}">
                <a16:creationId xmlns:a16="http://schemas.microsoft.com/office/drawing/2014/main" id="{106464FE-C9AD-2224-E505-B9CE76E7338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8435" name="Slide Number Placeholder 3">
            <a:extLst>
              <a:ext uri="{FF2B5EF4-FFF2-40B4-BE49-F238E27FC236}">
                <a16:creationId xmlns:a16="http://schemas.microsoft.com/office/drawing/2014/main" id="{06BC14A1-553C-D1B8-5B32-4109C155627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09800BD-852B-F149-B9E0-0D8A444E6FCF}" type="slidenum">
              <a:rPr lang="en-US" altLang="en-US" sz="1200"/>
              <a:pPr/>
              <a:t>9</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a:extLst>
              <a:ext uri="{FF2B5EF4-FFF2-40B4-BE49-F238E27FC236}">
                <a16:creationId xmlns:a16="http://schemas.microsoft.com/office/drawing/2014/main" id="{B7DE02CF-8C79-798F-124F-842799D6CE0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2" name="Notes Placeholder 2">
            <a:extLst>
              <a:ext uri="{FF2B5EF4-FFF2-40B4-BE49-F238E27FC236}">
                <a16:creationId xmlns:a16="http://schemas.microsoft.com/office/drawing/2014/main" id="{9C393067-6C42-B9DA-82AD-AC223EEE47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66563" name="Slide Number Placeholder 3">
            <a:extLst>
              <a:ext uri="{FF2B5EF4-FFF2-40B4-BE49-F238E27FC236}">
                <a16:creationId xmlns:a16="http://schemas.microsoft.com/office/drawing/2014/main" id="{EE1BC703-3040-0F39-14E8-568F2313446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CE0F2A3A-5D06-694B-8053-758DA21A8C26}" type="slidenum">
              <a:rPr lang="en-US" altLang="en-US" sz="1200"/>
              <a:pPr/>
              <a:t>38</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a:extLst>
              <a:ext uri="{FF2B5EF4-FFF2-40B4-BE49-F238E27FC236}">
                <a16:creationId xmlns:a16="http://schemas.microsoft.com/office/drawing/2014/main" id="{91FD6FCD-D1AC-9E02-752A-2B7291DDEE7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a:extLst>
              <a:ext uri="{FF2B5EF4-FFF2-40B4-BE49-F238E27FC236}">
                <a16:creationId xmlns:a16="http://schemas.microsoft.com/office/drawing/2014/main" id="{0110E61F-368D-B4F6-87F7-9F7B1F95C7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20483" name="Slide Number Placeholder 3">
            <a:extLst>
              <a:ext uri="{FF2B5EF4-FFF2-40B4-BE49-F238E27FC236}">
                <a16:creationId xmlns:a16="http://schemas.microsoft.com/office/drawing/2014/main" id="{78AF9CB8-2436-FE85-CB98-BB07532D73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99E9AC1-D6FE-214A-841D-3BC9060E270B}" type="slidenum">
              <a:rPr lang="en-US" altLang="en-US" sz="1200"/>
              <a:pPr/>
              <a:t>10</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a:extLst>
              <a:ext uri="{FF2B5EF4-FFF2-40B4-BE49-F238E27FC236}">
                <a16:creationId xmlns:a16="http://schemas.microsoft.com/office/drawing/2014/main" id="{FEA67303-C26D-080D-7A1C-012B576BC3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a:extLst>
              <a:ext uri="{FF2B5EF4-FFF2-40B4-BE49-F238E27FC236}">
                <a16:creationId xmlns:a16="http://schemas.microsoft.com/office/drawing/2014/main" id="{BA8725E2-6FAB-B12D-2731-8B9234E0EB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22531" name="Slide Number Placeholder 3">
            <a:extLst>
              <a:ext uri="{FF2B5EF4-FFF2-40B4-BE49-F238E27FC236}">
                <a16:creationId xmlns:a16="http://schemas.microsoft.com/office/drawing/2014/main" id="{CBAECB86-4B31-3ABF-D055-DF92298A015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C50BA1A-7189-DB4B-A204-A19429799CC1}" type="slidenum">
              <a:rPr lang="en-US" altLang="en-US" sz="1200"/>
              <a:pPr/>
              <a:t>11</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AEB4CA58-3AAF-F122-68BE-FDB3D125527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a:extLst>
              <a:ext uri="{FF2B5EF4-FFF2-40B4-BE49-F238E27FC236}">
                <a16:creationId xmlns:a16="http://schemas.microsoft.com/office/drawing/2014/main" id="{4248A7A5-3D53-DD84-E8B8-98557D602B0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25603" name="Slide Number Placeholder 3">
            <a:extLst>
              <a:ext uri="{FF2B5EF4-FFF2-40B4-BE49-F238E27FC236}">
                <a16:creationId xmlns:a16="http://schemas.microsoft.com/office/drawing/2014/main" id="{685886F3-4131-BC65-A445-69D98D8D87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0A7CC5C-9419-124A-8C29-2C62E6680870}" type="slidenum">
              <a:rPr lang="en-US" altLang="en-US" sz="1200"/>
              <a:pPr/>
              <a:t>13</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49CAD3CF-0F45-8935-AEC5-A90D3C6FD5F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BBCAE7AD-E0C7-363B-BA5F-15BC8DBF25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27651" name="Slide Number Placeholder 3">
            <a:extLst>
              <a:ext uri="{FF2B5EF4-FFF2-40B4-BE49-F238E27FC236}">
                <a16:creationId xmlns:a16="http://schemas.microsoft.com/office/drawing/2014/main" id="{34242BA9-F8C9-5E7D-89AA-802504EF0C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5D09955D-B11E-194D-9889-F914388F7A2F}" type="slidenum">
              <a:rPr lang="en-US" altLang="en-US" sz="1200"/>
              <a:pPr/>
              <a:t>14</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B94FA3F7-096F-1692-1AF2-49D0F13EC7A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BC1E7527-6145-105F-1320-4B10C541F4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29699" name="Slide Number Placeholder 3">
            <a:extLst>
              <a:ext uri="{FF2B5EF4-FFF2-40B4-BE49-F238E27FC236}">
                <a16:creationId xmlns:a16="http://schemas.microsoft.com/office/drawing/2014/main" id="{C660C12F-F87B-5246-810E-D2C51CF977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EDE0C0D-5B35-0F42-BACD-413848A14981}" type="slidenum">
              <a:rPr lang="en-US" altLang="en-US" sz="1200"/>
              <a:pPr/>
              <a:t>15</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3903DB5F-3DCE-DF21-313D-05FA6D49A14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a:extLst>
              <a:ext uri="{FF2B5EF4-FFF2-40B4-BE49-F238E27FC236}">
                <a16:creationId xmlns:a16="http://schemas.microsoft.com/office/drawing/2014/main" id="{523DBD6D-FC57-DC6F-A089-F996BF7791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31747" name="Slide Number Placeholder 3">
            <a:extLst>
              <a:ext uri="{FF2B5EF4-FFF2-40B4-BE49-F238E27FC236}">
                <a16:creationId xmlns:a16="http://schemas.microsoft.com/office/drawing/2014/main" id="{2C1D1CA3-2B2B-79C4-FC7D-1771158295E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39A13F4-1FEE-0E4B-B745-50DB52AC03D3}" type="slidenum">
              <a:rPr lang="en-US" altLang="en-US" sz="1200"/>
              <a:pPr/>
              <a:t>16</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FF2211DE-F890-7172-2E76-884AF72125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a:extLst>
              <a:ext uri="{FF2B5EF4-FFF2-40B4-BE49-F238E27FC236}">
                <a16:creationId xmlns:a16="http://schemas.microsoft.com/office/drawing/2014/main" id="{A8F18046-BFEC-0BFC-1B47-8ABDB02FC1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33795" name="Slide Number Placeholder 3">
            <a:extLst>
              <a:ext uri="{FF2B5EF4-FFF2-40B4-BE49-F238E27FC236}">
                <a16:creationId xmlns:a16="http://schemas.microsoft.com/office/drawing/2014/main" id="{79B7FD5B-DCF6-2E15-CD0B-6C2CA1FFE07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E6C6AB51-198A-3D47-ACFA-3BF65E9FC7F7}" type="slidenum">
              <a:rPr lang="en-US" altLang="en-US" sz="1200"/>
              <a:pPr/>
              <a:t>17</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descr="design3_back1A.png">
            <a:extLst>
              <a:ext uri="{FF2B5EF4-FFF2-40B4-BE49-F238E27FC236}">
                <a16:creationId xmlns:a16="http://schemas.microsoft.com/office/drawing/2014/main" id="{3FC28B71-961F-12DD-BACC-B3C0B0F05EE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75" y="0"/>
            <a:ext cx="9175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wsu_horizontal_color.png">
            <a:extLst>
              <a:ext uri="{FF2B5EF4-FFF2-40B4-BE49-F238E27FC236}">
                <a16:creationId xmlns:a16="http://schemas.microsoft.com/office/drawing/2014/main" id="{6E2604AA-B876-2420-C6A0-36B028DF13E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391400" y="6356350"/>
            <a:ext cx="15541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6">
            <a:extLst>
              <a:ext uri="{FF2B5EF4-FFF2-40B4-BE49-F238E27FC236}">
                <a16:creationId xmlns:a16="http://schemas.microsoft.com/office/drawing/2014/main" id="{EF65B6F3-2B2B-8680-2169-9F20A85DE9D2}"/>
              </a:ext>
            </a:extLst>
          </p:cNvPr>
          <p:cNvSpPr txBox="1">
            <a:spLocks/>
          </p:cNvSpPr>
          <p:nvPr userDrawn="1"/>
        </p:nvSpPr>
        <p:spPr bwMode="auto">
          <a:xfrm>
            <a:off x="152400" y="6432550"/>
            <a:ext cx="838200" cy="501650"/>
          </a:xfrm>
          <a:prstGeom prst="rect">
            <a:avLst/>
          </a:prstGeom>
          <a:noFill/>
          <a:ln>
            <a:noFill/>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B76957FA-F97F-3943-BCFA-18C656184506}" type="slidenum">
              <a:rPr lang="en-US" altLang="en-US" sz="1200">
                <a:solidFill>
                  <a:srgbClr val="7F7F7F"/>
                </a:solidFill>
                <a:latin typeface="Calibri" panose="020F0502020204030204" pitchFamily="34" charset="0"/>
              </a:rPr>
              <a:pPr eaLnBrk="1" hangingPunct="1"/>
              <a:t>‹#›</a:t>
            </a:fld>
            <a:endParaRPr lang="en-US" altLang="en-US" sz="1200">
              <a:solidFill>
                <a:srgbClr val="7F7F7F"/>
              </a:solidFill>
              <a:latin typeface="Calibri" panose="020F0502020204030204" pitchFamily="34" charset="0"/>
            </a:endParaRPr>
          </a:p>
        </p:txBody>
      </p:sp>
      <p:pic>
        <p:nvPicPr>
          <p:cNvPr id="7" name="Picture 9" descr="Template-Design-2.Title.png">
            <a:extLst>
              <a:ext uri="{FF2B5EF4-FFF2-40B4-BE49-F238E27FC236}">
                <a16:creationId xmlns:a16="http://schemas.microsoft.com/office/drawing/2014/main" id="{C5B9EC64-0A2F-E280-F7C3-FA1944D0D3FD}"/>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9159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wsu_horizontal_color.png">
            <a:extLst>
              <a:ext uri="{FF2B5EF4-FFF2-40B4-BE49-F238E27FC236}">
                <a16:creationId xmlns:a16="http://schemas.microsoft.com/office/drawing/2014/main" id="{CB42417B-E374-96E1-AE4D-97D6CD63AD9E}"/>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457200" y="5562600"/>
            <a:ext cx="35909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57200" y="3406775"/>
            <a:ext cx="8229600" cy="1470025"/>
          </a:xfrm>
        </p:spPr>
        <p:txBody>
          <a:bodyPr>
            <a:normAutofit/>
          </a:bodyPr>
          <a:lstStyle>
            <a:lvl1pPr>
              <a:defRPr sz="4000"/>
            </a:lvl1pPr>
          </a:lstStyle>
          <a:p>
            <a:r>
              <a:rPr lang="en-US" dirty="0"/>
              <a:t>Click to edit Master title style</a:t>
            </a:r>
          </a:p>
        </p:txBody>
      </p:sp>
      <p:sp>
        <p:nvSpPr>
          <p:cNvPr id="3" name="Subtitle 2"/>
          <p:cNvSpPr>
            <a:spLocks noGrp="1"/>
          </p:cNvSpPr>
          <p:nvPr>
            <p:ph type="subTitle" idx="1"/>
          </p:nvPr>
        </p:nvSpPr>
        <p:spPr>
          <a:xfrm>
            <a:off x="457200" y="533400"/>
            <a:ext cx="6400800" cy="1752600"/>
          </a:xfrm>
        </p:spPr>
        <p:txBody>
          <a:bodyPr>
            <a:normAutofit/>
          </a:bodyPr>
          <a:lstStyle>
            <a:lvl1pPr marL="0" indent="0" algn="l">
              <a:lnSpc>
                <a:spcPct val="100000"/>
              </a:lnSpc>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Date Placeholder 3">
            <a:extLst>
              <a:ext uri="{FF2B5EF4-FFF2-40B4-BE49-F238E27FC236}">
                <a16:creationId xmlns:a16="http://schemas.microsoft.com/office/drawing/2014/main" id="{DCAF73C8-69B6-9B45-880F-A70830561494}"/>
              </a:ext>
            </a:extLst>
          </p:cNvPr>
          <p:cNvSpPr>
            <a:spLocks noGrp="1"/>
          </p:cNvSpPr>
          <p:nvPr>
            <p:ph type="dt" sz="half" idx="10"/>
          </p:nvPr>
        </p:nvSpPr>
        <p:spPr/>
        <p:txBody>
          <a:bodyPr/>
          <a:lstStyle>
            <a:lvl1pPr>
              <a:defRPr/>
            </a:lvl1pPr>
          </a:lstStyle>
          <a:p>
            <a:fld id="{A7D5CDFE-6AA5-594A-904E-BAEC6AA97009}" type="datetimeFigureOut">
              <a:rPr lang="en-US" altLang="en-US"/>
              <a:pPr/>
              <a:t>5/27/24</a:t>
            </a:fld>
            <a:endParaRPr lang="en-US" altLang="en-US"/>
          </a:p>
        </p:txBody>
      </p:sp>
      <p:sp>
        <p:nvSpPr>
          <p:cNvPr id="10" name="Footer Placeholder 4">
            <a:extLst>
              <a:ext uri="{FF2B5EF4-FFF2-40B4-BE49-F238E27FC236}">
                <a16:creationId xmlns:a16="http://schemas.microsoft.com/office/drawing/2014/main" id="{9786D4DC-7A1F-2464-7F56-ED8591962DAF}"/>
              </a:ext>
            </a:extLst>
          </p:cNvPr>
          <p:cNvSpPr>
            <a:spLocks noGrp="1"/>
          </p:cNvSpPr>
          <p:nvPr>
            <p:ph type="ftr" sz="quarter" idx="11"/>
          </p:nvPr>
        </p:nvSpPr>
        <p:spPr/>
        <p:txBody>
          <a:bodyPr/>
          <a:lstStyle>
            <a:lvl1pPr>
              <a:defRPr/>
            </a:lvl1pPr>
          </a:lstStyle>
          <a:p>
            <a:pPr>
              <a:defRPr/>
            </a:pPr>
            <a:endParaRPr lang="en-US"/>
          </a:p>
        </p:txBody>
      </p:sp>
      <p:sp>
        <p:nvSpPr>
          <p:cNvPr id="11" name="Slide Number Placeholder 5">
            <a:extLst>
              <a:ext uri="{FF2B5EF4-FFF2-40B4-BE49-F238E27FC236}">
                <a16:creationId xmlns:a16="http://schemas.microsoft.com/office/drawing/2014/main" id="{5E199DAF-857B-1B60-4432-3549614E5DC8}"/>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800">
                <a:latin typeface="Calibri" panose="020F0502020204030204" pitchFamily="34" charset="0"/>
              </a:defRPr>
            </a:lvl1pPr>
          </a:lstStyle>
          <a:p>
            <a:fld id="{D8C717C9-4137-4145-8896-FE8C3780EA4A}" type="slidenum">
              <a:rPr lang="en-US" altLang="en-US"/>
              <a:pPr/>
              <a:t>‹#›</a:t>
            </a:fld>
            <a:endParaRPr lang="en-US" altLang="en-US"/>
          </a:p>
        </p:txBody>
      </p:sp>
    </p:spTree>
    <p:extLst>
      <p:ext uri="{BB962C8B-B14F-4D97-AF65-F5344CB8AC3E}">
        <p14:creationId xmlns:p14="http://schemas.microsoft.com/office/powerpoint/2010/main" val="563903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design3_back1A.png">
            <a:extLst>
              <a:ext uri="{FF2B5EF4-FFF2-40B4-BE49-F238E27FC236}">
                <a16:creationId xmlns:a16="http://schemas.microsoft.com/office/drawing/2014/main" id="{2CBDCE79-B18F-BAE3-EA30-EE17F242CC6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75" y="0"/>
            <a:ext cx="9175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wsu_horizontal_color.png">
            <a:extLst>
              <a:ext uri="{FF2B5EF4-FFF2-40B4-BE49-F238E27FC236}">
                <a16:creationId xmlns:a16="http://schemas.microsoft.com/office/drawing/2014/main" id="{988B6696-B666-1D39-F4E0-B08C54D90AE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391400" y="6356350"/>
            <a:ext cx="15541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6">
            <a:extLst>
              <a:ext uri="{FF2B5EF4-FFF2-40B4-BE49-F238E27FC236}">
                <a16:creationId xmlns:a16="http://schemas.microsoft.com/office/drawing/2014/main" id="{0ADAE1F2-6261-414A-B420-C5DB4122BC9D}"/>
              </a:ext>
            </a:extLst>
          </p:cNvPr>
          <p:cNvSpPr txBox="1">
            <a:spLocks/>
          </p:cNvSpPr>
          <p:nvPr userDrawn="1"/>
        </p:nvSpPr>
        <p:spPr bwMode="auto">
          <a:xfrm>
            <a:off x="152400" y="6432550"/>
            <a:ext cx="838200" cy="501650"/>
          </a:xfrm>
          <a:prstGeom prst="rect">
            <a:avLst/>
          </a:prstGeom>
          <a:noFill/>
          <a:ln>
            <a:noFill/>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C7C789B-01D1-804A-80BE-33EF9C6E981E}" type="slidenum">
              <a:rPr lang="en-US" altLang="en-US" sz="1200">
                <a:solidFill>
                  <a:srgbClr val="7F7F7F"/>
                </a:solidFill>
                <a:latin typeface="Calibri" panose="020F0502020204030204" pitchFamily="34" charset="0"/>
              </a:rPr>
              <a:pPr eaLnBrk="1" hangingPunct="1"/>
              <a:t>‹#›</a:t>
            </a:fld>
            <a:endParaRPr lang="en-US" altLang="en-US" sz="1200">
              <a:solidFill>
                <a:srgbClr val="7F7F7F"/>
              </a:solidFill>
              <a:latin typeface="Calibri" panose="020F0502020204030204" pitchFamily="34" charset="0"/>
            </a:endParaRPr>
          </a:p>
        </p:txBody>
      </p:sp>
      <p:sp>
        <p:nvSpPr>
          <p:cNvPr id="2" name="Title 1"/>
          <p:cNvSpPr>
            <a:spLocks noGrp="1"/>
          </p:cNvSpPr>
          <p:nvPr>
            <p:ph type="title"/>
          </p:nvPr>
        </p:nvSpPr>
        <p:spPr>
          <a:xfrm>
            <a:off x="339212" y="274638"/>
            <a:ext cx="8499987" cy="846239"/>
          </a:xfrm>
        </p:spPr>
        <p:txBody>
          <a:bodyPr/>
          <a:lstStyle/>
          <a:p>
            <a:r>
              <a:rPr lang="en-US" dirty="0"/>
              <a:t>Click to edit Master title style</a:t>
            </a:r>
          </a:p>
        </p:txBody>
      </p:sp>
      <p:sp>
        <p:nvSpPr>
          <p:cNvPr id="3" name="Content Placeholder 2"/>
          <p:cNvSpPr>
            <a:spLocks noGrp="1"/>
          </p:cNvSpPr>
          <p:nvPr>
            <p:ph idx="1"/>
          </p:nvPr>
        </p:nvSpPr>
        <p:spPr>
          <a:xfrm>
            <a:off x="339212" y="1600200"/>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DB64F45-A721-7641-77EF-A7B2F00AAE92}"/>
              </a:ext>
            </a:extLst>
          </p:cNvPr>
          <p:cNvSpPr>
            <a:spLocks noGrp="1"/>
          </p:cNvSpPr>
          <p:nvPr>
            <p:ph type="dt" sz="half" idx="10"/>
          </p:nvPr>
        </p:nvSpPr>
        <p:spPr/>
        <p:txBody>
          <a:bodyPr/>
          <a:lstStyle>
            <a:lvl1pPr>
              <a:defRPr/>
            </a:lvl1pPr>
          </a:lstStyle>
          <a:p>
            <a:fld id="{F3364DB4-BF23-7A46-A898-54D01F25FBBB}" type="datetimeFigureOut">
              <a:rPr lang="en-US" altLang="en-US"/>
              <a:pPr/>
              <a:t>5/27/24</a:t>
            </a:fld>
            <a:endParaRPr lang="en-US" altLang="en-US"/>
          </a:p>
        </p:txBody>
      </p:sp>
      <p:sp>
        <p:nvSpPr>
          <p:cNvPr id="8" name="Footer Placeholder 4">
            <a:extLst>
              <a:ext uri="{FF2B5EF4-FFF2-40B4-BE49-F238E27FC236}">
                <a16:creationId xmlns:a16="http://schemas.microsoft.com/office/drawing/2014/main" id="{E1C2B34F-6401-266E-1669-3F4FE9B091F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C07C41A4-175E-AF9A-727E-C06DE67D4C98}"/>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800">
                <a:latin typeface="Calibri" panose="020F0502020204030204" pitchFamily="34" charset="0"/>
              </a:defRPr>
            </a:lvl1pPr>
          </a:lstStyle>
          <a:p>
            <a:fld id="{37257189-3F65-8B48-8B09-64633624B375}" type="slidenum">
              <a:rPr lang="en-US" altLang="en-US"/>
              <a:pPr/>
              <a:t>‹#›</a:t>
            </a:fld>
            <a:endParaRPr lang="en-US" altLang="en-US"/>
          </a:p>
        </p:txBody>
      </p:sp>
    </p:spTree>
    <p:extLst>
      <p:ext uri="{BB962C8B-B14F-4D97-AF65-F5344CB8AC3E}">
        <p14:creationId xmlns:p14="http://schemas.microsoft.com/office/powerpoint/2010/main" val="3231044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design3_back1A.png">
            <a:extLst>
              <a:ext uri="{FF2B5EF4-FFF2-40B4-BE49-F238E27FC236}">
                <a16:creationId xmlns:a16="http://schemas.microsoft.com/office/drawing/2014/main" id="{4BCDB807-6982-5B4F-60BA-A7C1660783D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75" y="0"/>
            <a:ext cx="9175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wsu_horizontal_color.png">
            <a:extLst>
              <a:ext uri="{FF2B5EF4-FFF2-40B4-BE49-F238E27FC236}">
                <a16:creationId xmlns:a16="http://schemas.microsoft.com/office/drawing/2014/main" id="{B555FB97-0668-9F81-B1FF-32BC397EBB6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391400" y="6356350"/>
            <a:ext cx="15541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D9E3A96A-F3E0-E652-3EEB-387C3BAF656D}"/>
              </a:ext>
            </a:extLst>
          </p:cNvPr>
          <p:cNvSpPr txBox="1">
            <a:spLocks/>
          </p:cNvSpPr>
          <p:nvPr userDrawn="1"/>
        </p:nvSpPr>
        <p:spPr bwMode="auto">
          <a:xfrm>
            <a:off x="152400" y="6432550"/>
            <a:ext cx="838200" cy="501650"/>
          </a:xfrm>
          <a:prstGeom prst="rect">
            <a:avLst/>
          </a:prstGeom>
          <a:noFill/>
          <a:ln>
            <a:noFill/>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3938D167-3DC6-1C4A-9F3C-3064531B9C43}" type="slidenum">
              <a:rPr lang="en-US" altLang="en-US" sz="1200">
                <a:solidFill>
                  <a:srgbClr val="7F7F7F"/>
                </a:solidFill>
                <a:latin typeface="Calibri" panose="020F0502020204030204" pitchFamily="34" charset="0"/>
              </a:rPr>
              <a:pPr eaLnBrk="1" hangingPunct="1"/>
              <a:t>‹#›</a:t>
            </a:fld>
            <a:endParaRPr lang="en-US" altLang="en-US" sz="1200">
              <a:solidFill>
                <a:srgbClr val="7F7F7F"/>
              </a:solidFill>
              <a:latin typeface="Calibri" panose="020F0502020204030204" pitchFamily="34" charset="0"/>
            </a:endParaRP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4">
            <a:extLst>
              <a:ext uri="{FF2B5EF4-FFF2-40B4-BE49-F238E27FC236}">
                <a16:creationId xmlns:a16="http://schemas.microsoft.com/office/drawing/2014/main" id="{7479866E-C547-6B14-37EF-E82E4A3717D3}"/>
              </a:ext>
            </a:extLst>
          </p:cNvPr>
          <p:cNvSpPr>
            <a:spLocks noGrp="1"/>
          </p:cNvSpPr>
          <p:nvPr>
            <p:ph type="dt" sz="half" idx="10"/>
          </p:nvPr>
        </p:nvSpPr>
        <p:spPr/>
        <p:txBody>
          <a:bodyPr/>
          <a:lstStyle>
            <a:lvl1pPr>
              <a:defRPr/>
            </a:lvl1pPr>
          </a:lstStyle>
          <a:p>
            <a:fld id="{AD055044-C443-7441-A820-7761CB76D261}" type="datetimeFigureOut">
              <a:rPr lang="en-US" altLang="en-US"/>
              <a:pPr/>
              <a:t>5/27/24</a:t>
            </a:fld>
            <a:endParaRPr lang="en-US" altLang="en-US"/>
          </a:p>
        </p:txBody>
      </p:sp>
      <p:sp>
        <p:nvSpPr>
          <p:cNvPr id="9" name="Footer Placeholder 5">
            <a:extLst>
              <a:ext uri="{FF2B5EF4-FFF2-40B4-BE49-F238E27FC236}">
                <a16:creationId xmlns:a16="http://schemas.microsoft.com/office/drawing/2014/main" id="{298B5792-ACFB-6EA9-56C7-CC510FD68DD6}"/>
              </a:ext>
            </a:extLst>
          </p:cNvPr>
          <p:cNvSpPr>
            <a:spLocks noGrp="1"/>
          </p:cNvSpPr>
          <p:nvPr>
            <p:ph type="ftr" sz="quarter" idx="11"/>
          </p:nvPr>
        </p:nvSpPr>
        <p:spPr/>
        <p:txBody>
          <a:bodyPr/>
          <a:lstStyle>
            <a:lvl1pPr>
              <a:defRPr/>
            </a:lvl1pPr>
          </a:lstStyle>
          <a:p>
            <a:pPr>
              <a:defRPr/>
            </a:pPr>
            <a:endParaRPr lang="en-US"/>
          </a:p>
        </p:txBody>
      </p:sp>
      <p:sp>
        <p:nvSpPr>
          <p:cNvPr id="10" name="Slide Number Placeholder 6">
            <a:extLst>
              <a:ext uri="{FF2B5EF4-FFF2-40B4-BE49-F238E27FC236}">
                <a16:creationId xmlns:a16="http://schemas.microsoft.com/office/drawing/2014/main" id="{A2B403F6-9C19-CDFA-DC0D-7F2B1D7CEE0B}"/>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800">
                <a:latin typeface="Calibri" panose="020F0502020204030204" pitchFamily="34" charset="0"/>
              </a:defRPr>
            </a:lvl1pPr>
          </a:lstStyle>
          <a:p>
            <a:fld id="{F104BE92-BFE1-E445-9AC8-EBF4E92D03BD}" type="slidenum">
              <a:rPr lang="en-US" altLang="en-US"/>
              <a:pPr/>
              <a:t>‹#›</a:t>
            </a:fld>
            <a:endParaRPr lang="en-US" altLang="en-US"/>
          </a:p>
        </p:txBody>
      </p:sp>
    </p:spTree>
    <p:extLst>
      <p:ext uri="{BB962C8B-B14F-4D97-AF65-F5344CB8AC3E}">
        <p14:creationId xmlns:p14="http://schemas.microsoft.com/office/powerpoint/2010/main" val="2786176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descr="design3_back1A.png">
            <a:extLst>
              <a:ext uri="{FF2B5EF4-FFF2-40B4-BE49-F238E27FC236}">
                <a16:creationId xmlns:a16="http://schemas.microsoft.com/office/drawing/2014/main" id="{120DF064-7F40-FEF2-7409-CF52FB85E38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75" y="0"/>
            <a:ext cx="9175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descr="wsu_horizontal_color.png">
            <a:extLst>
              <a:ext uri="{FF2B5EF4-FFF2-40B4-BE49-F238E27FC236}">
                <a16:creationId xmlns:a16="http://schemas.microsoft.com/office/drawing/2014/main" id="{5C9B9095-16EF-4296-7976-F6ACE581671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391400" y="6356350"/>
            <a:ext cx="15541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6">
            <a:extLst>
              <a:ext uri="{FF2B5EF4-FFF2-40B4-BE49-F238E27FC236}">
                <a16:creationId xmlns:a16="http://schemas.microsoft.com/office/drawing/2014/main" id="{41862A99-99F8-4FAC-C3F2-46E3E3C91519}"/>
              </a:ext>
            </a:extLst>
          </p:cNvPr>
          <p:cNvSpPr txBox="1">
            <a:spLocks/>
          </p:cNvSpPr>
          <p:nvPr userDrawn="1"/>
        </p:nvSpPr>
        <p:spPr bwMode="auto">
          <a:xfrm>
            <a:off x="152400" y="6432550"/>
            <a:ext cx="838200" cy="501650"/>
          </a:xfrm>
          <a:prstGeom prst="rect">
            <a:avLst/>
          </a:prstGeom>
          <a:noFill/>
          <a:ln>
            <a:noFill/>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A50F317C-A091-914E-BAD2-521E25BEA2F8}" type="slidenum">
              <a:rPr lang="en-US" altLang="en-US" sz="1200">
                <a:solidFill>
                  <a:srgbClr val="7F7F7F"/>
                </a:solidFill>
                <a:latin typeface="Calibri" panose="020F0502020204030204" pitchFamily="34" charset="0"/>
              </a:rPr>
              <a:pPr eaLnBrk="1" hangingPunct="1"/>
              <a:t>‹#›</a:t>
            </a:fld>
            <a:endParaRPr lang="en-US" altLang="en-US" sz="1200">
              <a:solidFill>
                <a:srgbClr val="7F7F7F"/>
              </a:solidFill>
              <a:latin typeface="Calibri" panose="020F0502020204030204" pitchFamily="34" charset="0"/>
            </a:endParaRPr>
          </a:p>
        </p:txBody>
      </p:sp>
      <p:sp>
        <p:nvSpPr>
          <p:cNvPr id="2" name="Title 1"/>
          <p:cNvSpPr>
            <a:spLocks noGrp="1"/>
          </p:cNvSpPr>
          <p:nvPr>
            <p:ph type="title"/>
          </p:nvPr>
        </p:nvSpPr>
        <p:spPr/>
        <p:txBody>
          <a:bodyPr/>
          <a:lstStyle/>
          <a:p>
            <a:r>
              <a:rPr lang="en-US"/>
              <a:t>Click to edit Master title style</a:t>
            </a:r>
          </a:p>
        </p:txBody>
      </p:sp>
      <p:sp>
        <p:nvSpPr>
          <p:cNvPr id="6" name="Date Placeholder 2">
            <a:extLst>
              <a:ext uri="{FF2B5EF4-FFF2-40B4-BE49-F238E27FC236}">
                <a16:creationId xmlns:a16="http://schemas.microsoft.com/office/drawing/2014/main" id="{2EF72D76-B8C7-03CB-6572-6BB28B339969}"/>
              </a:ext>
            </a:extLst>
          </p:cNvPr>
          <p:cNvSpPr>
            <a:spLocks noGrp="1"/>
          </p:cNvSpPr>
          <p:nvPr>
            <p:ph type="dt" sz="half" idx="10"/>
          </p:nvPr>
        </p:nvSpPr>
        <p:spPr/>
        <p:txBody>
          <a:bodyPr/>
          <a:lstStyle>
            <a:lvl1pPr>
              <a:defRPr/>
            </a:lvl1pPr>
          </a:lstStyle>
          <a:p>
            <a:fld id="{07577C7D-4EE7-7F44-841F-31B0F7C7B134}" type="datetimeFigureOut">
              <a:rPr lang="en-US" altLang="en-US"/>
              <a:pPr/>
              <a:t>5/27/24</a:t>
            </a:fld>
            <a:endParaRPr lang="en-US" altLang="en-US"/>
          </a:p>
        </p:txBody>
      </p:sp>
      <p:sp>
        <p:nvSpPr>
          <p:cNvPr id="7" name="Footer Placeholder 3">
            <a:extLst>
              <a:ext uri="{FF2B5EF4-FFF2-40B4-BE49-F238E27FC236}">
                <a16:creationId xmlns:a16="http://schemas.microsoft.com/office/drawing/2014/main" id="{CC9864BD-CF28-1215-749B-79DFEAF0EA60}"/>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4">
            <a:extLst>
              <a:ext uri="{FF2B5EF4-FFF2-40B4-BE49-F238E27FC236}">
                <a16:creationId xmlns:a16="http://schemas.microsoft.com/office/drawing/2014/main" id="{938325C0-C503-A45D-00AF-5D6028BF6930}"/>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800">
                <a:latin typeface="Calibri" panose="020F0502020204030204" pitchFamily="34" charset="0"/>
              </a:defRPr>
            </a:lvl1pPr>
          </a:lstStyle>
          <a:p>
            <a:fld id="{955B0AD7-316B-C745-BC02-F634C6A1C040}" type="slidenum">
              <a:rPr lang="en-US" altLang="en-US"/>
              <a:pPr/>
              <a:t>‹#›</a:t>
            </a:fld>
            <a:endParaRPr lang="en-US" altLang="en-US"/>
          </a:p>
        </p:txBody>
      </p:sp>
    </p:spTree>
    <p:extLst>
      <p:ext uri="{BB962C8B-B14F-4D97-AF65-F5344CB8AC3E}">
        <p14:creationId xmlns:p14="http://schemas.microsoft.com/office/powerpoint/2010/main" val="1365025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6" descr="design3_back1A.png">
            <a:extLst>
              <a:ext uri="{FF2B5EF4-FFF2-40B4-BE49-F238E27FC236}">
                <a16:creationId xmlns:a16="http://schemas.microsoft.com/office/drawing/2014/main" id="{AFD9D906-CE7D-8A0D-0A2F-9A1521098B7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75" y="0"/>
            <a:ext cx="9175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0" descr="wsu_horizontal_color.png">
            <a:extLst>
              <a:ext uri="{FF2B5EF4-FFF2-40B4-BE49-F238E27FC236}">
                <a16:creationId xmlns:a16="http://schemas.microsoft.com/office/drawing/2014/main" id="{9600C501-05E9-2E37-9B49-53899ED462A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391400" y="6356350"/>
            <a:ext cx="15541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6">
            <a:extLst>
              <a:ext uri="{FF2B5EF4-FFF2-40B4-BE49-F238E27FC236}">
                <a16:creationId xmlns:a16="http://schemas.microsoft.com/office/drawing/2014/main" id="{9C14567C-0CDE-02A6-5ED1-808A58F8DDE7}"/>
              </a:ext>
            </a:extLst>
          </p:cNvPr>
          <p:cNvSpPr txBox="1">
            <a:spLocks/>
          </p:cNvSpPr>
          <p:nvPr userDrawn="1"/>
        </p:nvSpPr>
        <p:spPr bwMode="auto">
          <a:xfrm>
            <a:off x="152400" y="6432550"/>
            <a:ext cx="838200" cy="501650"/>
          </a:xfrm>
          <a:prstGeom prst="rect">
            <a:avLst/>
          </a:prstGeom>
          <a:noFill/>
          <a:ln>
            <a:noFill/>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0770C26-12CA-6949-96FD-EB37E2B92EB9}" type="slidenum">
              <a:rPr lang="en-US" altLang="en-US" sz="1200">
                <a:solidFill>
                  <a:srgbClr val="7F7F7F"/>
                </a:solidFill>
                <a:latin typeface="Calibri" panose="020F0502020204030204" pitchFamily="34" charset="0"/>
              </a:rPr>
              <a:pPr eaLnBrk="1" hangingPunct="1"/>
              <a:t>‹#›</a:t>
            </a:fld>
            <a:endParaRPr lang="en-US" altLang="en-US" sz="1200">
              <a:solidFill>
                <a:srgbClr val="7F7F7F"/>
              </a:solidFill>
              <a:latin typeface="Calibri" panose="020F0502020204030204" pitchFamily="34" charset="0"/>
            </a:endParaRPr>
          </a:p>
        </p:txBody>
      </p:sp>
      <p:sp>
        <p:nvSpPr>
          <p:cNvPr id="5" name="Date Placeholder 1">
            <a:extLst>
              <a:ext uri="{FF2B5EF4-FFF2-40B4-BE49-F238E27FC236}">
                <a16:creationId xmlns:a16="http://schemas.microsoft.com/office/drawing/2014/main" id="{46FB9FCB-5A40-E2F4-B001-7FC59FCD2052}"/>
              </a:ext>
            </a:extLst>
          </p:cNvPr>
          <p:cNvSpPr>
            <a:spLocks noGrp="1"/>
          </p:cNvSpPr>
          <p:nvPr>
            <p:ph type="dt" sz="half" idx="10"/>
          </p:nvPr>
        </p:nvSpPr>
        <p:spPr/>
        <p:txBody>
          <a:bodyPr/>
          <a:lstStyle>
            <a:lvl1pPr>
              <a:defRPr/>
            </a:lvl1pPr>
          </a:lstStyle>
          <a:p>
            <a:fld id="{8AEED3B4-AB01-C941-A352-CCDF6228FCF7}" type="datetimeFigureOut">
              <a:rPr lang="en-US" altLang="en-US"/>
              <a:pPr/>
              <a:t>5/27/24</a:t>
            </a:fld>
            <a:endParaRPr lang="en-US" altLang="en-US"/>
          </a:p>
        </p:txBody>
      </p:sp>
      <p:sp>
        <p:nvSpPr>
          <p:cNvPr id="6" name="Footer Placeholder 2">
            <a:extLst>
              <a:ext uri="{FF2B5EF4-FFF2-40B4-BE49-F238E27FC236}">
                <a16:creationId xmlns:a16="http://schemas.microsoft.com/office/drawing/2014/main" id="{7D68CB1E-FF3A-3127-94E3-99B923348F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33E8CB99-02DE-974F-675A-513E62E23CC8}"/>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800">
                <a:latin typeface="Calibri" panose="020F0502020204030204" pitchFamily="34" charset="0"/>
              </a:defRPr>
            </a:lvl1pPr>
          </a:lstStyle>
          <a:p>
            <a:fld id="{80453B4A-914C-EB4B-BBA2-5490A104CFCE}" type="slidenum">
              <a:rPr lang="en-US" altLang="en-US"/>
              <a:pPr/>
              <a:t>‹#›</a:t>
            </a:fld>
            <a:endParaRPr lang="en-US" altLang="en-US"/>
          </a:p>
        </p:txBody>
      </p:sp>
    </p:spTree>
    <p:extLst>
      <p:ext uri="{BB962C8B-B14F-4D97-AF65-F5344CB8AC3E}">
        <p14:creationId xmlns:p14="http://schemas.microsoft.com/office/powerpoint/2010/main" val="2707035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6" descr="design3_back1A.png">
            <a:extLst>
              <a:ext uri="{FF2B5EF4-FFF2-40B4-BE49-F238E27FC236}">
                <a16:creationId xmlns:a16="http://schemas.microsoft.com/office/drawing/2014/main" id="{8D2E2F42-10E7-DE97-6DEC-8BC94BD5A507}"/>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5875" y="0"/>
            <a:ext cx="9175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0" descr="wsu_horizontal_color.png">
            <a:extLst>
              <a:ext uri="{FF2B5EF4-FFF2-40B4-BE49-F238E27FC236}">
                <a16:creationId xmlns:a16="http://schemas.microsoft.com/office/drawing/2014/main" id="{F55F2C94-E598-E772-8A17-262D63F7BEAF}"/>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7391400" y="6356350"/>
            <a:ext cx="15541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Slide Number Placeholder 6">
            <a:extLst>
              <a:ext uri="{FF2B5EF4-FFF2-40B4-BE49-F238E27FC236}">
                <a16:creationId xmlns:a16="http://schemas.microsoft.com/office/drawing/2014/main" id="{D6D1D9E7-F536-CDB5-8A81-96130A4A6983}"/>
              </a:ext>
            </a:extLst>
          </p:cNvPr>
          <p:cNvSpPr txBox="1">
            <a:spLocks/>
          </p:cNvSpPr>
          <p:nvPr userDrawn="1"/>
        </p:nvSpPr>
        <p:spPr bwMode="auto">
          <a:xfrm>
            <a:off x="152400" y="6432550"/>
            <a:ext cx="838200" cy="501650"/>
          </a:xfrm>
          <a:prstGeom prst="rect">
            <a:avLst/>
          </a:prstGeom>
          <a:noFill/>
          <a:ln>
            <a:noFill/>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D91B613-C2A7-1F47-879F-82EC38D06DCF}" type="slidenum">
              <a:rPr lang="en-US" altLang="en-US" sz="1200">
                <a:solidFill>
                  <a:srgbClr val="7F7F7F"/>
                </a:solidFill>
                <a:latin typeface="Calibri" panose="020F0502020204030204" pitchFamily="34" charset="0"/>
              </a:rPr>
              <a:pPr eaLnBrk="1" hangingPunct="1"/>
              <a:t>‹#›</a:t>
            </a:fld>
            <a:endParaRPr lang="en-US" altLang="en-US" sz="1200">
              <a:solidFill>
                <a:srgbClr val="7F7F7F"/>
              </a:solidFill>
              <a:latin typeface="Calibri" panose="020F0502020204030204" pitchFamily="34" charset="0"/>
            </a:endParaRPr>
          </a:p>
        </p:txBody>
      </p:sp>
      <p:sp>
        <p:nvSpPr>
          <p:cNvPr id="1029" name="Title Placeholder 1">
            <a:extLst>
              <a:ext uri="{FF2B5EF4-FFF2-40B4-BE49-F238E27FC236}">
                <a16:creationId xmlns:a16="http://schemas.microsoft.com/office/drawing/2014/main" id="{2F24D244-ED9E-1381-6E4D-A3FD33FEB3B7}"/>
              </a:ext>
            </a:extLst>
          </p:cNvPr>
          <p:cNvSpPr>
            <a:spLocks noGrp="1"/>
          </p:cNvSpPr>
          <p:nvPr>
            <p:ph type="title"/>
          </p:nvPr>
        </p:nvSpPr>
        <p:spPr bwMode="auto">
          <a:xfrm>
            <a:off x="339725" y="274638"/>
            <a:ext cx="8499475"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30" name="Text Placeholder 2">
            <a:extLst>
              <a:ext uri="{FF2B5EF4-FFF2-40B4-BE49-F238E27FC236}">
                <a16:creationId xmlns:a16="http://schemas.microsoft.com/office/drawing/2014/main" id="{C86E4B02-3453-910F-97D3-764F3264255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sp>
        <p:nvSpPr>
          <p:cNvPr id="4" name="Date Placeholder 3">
            <a:extLst>
              <a:ext uri="{FF2B5EF4-FFF2-40B4-BE49-F238E27FC236}">
                <a16:creationId xmlns:a16="http://schemas.microsoft.com/office/drawing/2014/main" id="{6B255DB5-2AA6-C06D-C62C-57D1539EA73E}"/>
              </a:ext>
            </a:extLst>
          </p:cNvPr>
          <p:cNvSpPr>
            <a:spLocks noGrp="1"/>
          </p:cNvSpPr>
          <p:nvPr>
            <p:ph type="dt" sz="half" idx="2"/>
          </p:nvPr>
        </p:nvSpPr>
        <p:spPr>
          <a:xfrm>
            <a:off x="9372600" y="632460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latin typeface="Calibri" panose="020F0502020204030204" pitchFamily="34" charset="0"/>
              </a:defRPr>
            </a:lvl1pPr>
          </a:lstStyle>
          <a:p>
            <a:fld id="{CD9E0093-642A-9C45-A593-82513830E8F8}" type="datetimeFigureOut">
              <a:rPr lang="en-US" altLang="en-US"/>
              <a:pPr/>
              <a:t>5/27/24</a:t>
            </a:fld>
            <a:endParaRPr lang="en-US" altLang="en-US"/>
          </a:p>
        </p:txBody>
      </p:sp>
      <p:sp>
        <p:nvSpPr>
          <p:cNvPr id="5" name="Footer Placeholder 4">
            <a:extLst>
              <a:ext uri="{FF2B5EF4-FFF2-40B4-BE49-F238E27FC236}">
                <a16:creationId xmlns:a16="http://schemas.microsoft.com/office/drawing/2014/main" id="{9F61A0E3-8F4D-0927-141C-9535F68A0D1F}"/>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Lst>
  <p:txStyles>
    <p:titleStyle>
      <a:lvl1pPr algn="l" rtl="0" eaLnBrk="0" fontAlgn="base" hangingPunct="0">
        <a:spcBef>
          <a:spcPct val="0"/>
        </a:spcBef>
        <a:spcAft>
          <a:spcPct val="0"/>
        </a:spcAft>
        <a:defRPr sz="3200" b="1" kern="1200">
          <a:solidFill>
            <a:schemeClr val="tx1"/>
          </a:solidFill>
          <a:latin typeface="Georgia" pitchFamily="18" charset="0"/>
          <a:ea typeface="ＭＳ Ｐゴシック" charset="0"/>
          <a:cs typeface="ＭＳ Ｐゴシック" charset="0"/>
        </a:defRPr>
      </a:lvl1pPr>
      <a:lvl2pPr algn="l" rtl="0" eaLnBrk="0" fontAlgn="base" hangingPunct="0">
        <a:spcBef>
          <a:spcPct val="0"/>
        </a:spcBef>
        <a:spcAft>
          <a:spcPct val="0"/>
        </a:spcAft>
        <a:defRPr sz="3200" b="1">
          <a:solidFill>
            <a:schemeClr val="tx1"/>
          </a:solidFill>
          <a:latin typeface="Georgia" pitchFamily="18" charset="0"/>
          <a:ea typeface="ＭＳ Ｐゴシック" charset="0"/>
          <a:cs typeface="ＭＳ Ｐゴシック" charset="0"/>
        </a:defRPr>
      </a:lvl2pPr>
      <a:lvl3pPr algn="l" rtl="0" eaLnBrk="0" fontAlgn="base" hangingPunct="0">
        <a:spcBef>
          <a:spcPct val="0"/>
        </a:spcBef>
        <a:spcAft>
          <a:spcPct val="0"/>
        </a:spcAft>
        <a:defRPr sz="3200" b="1">
          <a:solidFill>
            <a:schemeClr val="tx1"/>
          </a:solidFill>
          <a:latin typeface="Georgia" pitchFamily="18" charset="0"/>
          <a:ea typeface="ＭＳ Ｐゴシック" charset="0"/>
          <a:cs typeface="ＭＳ Ｐゴシック" charset="0"/>
        </a:defRPr>
      </a:lvl3pPr>
      <a:lvl4pPr algn="l" rtl="0" eaLnBrk="0" fontAlgn="base" hangingPunct="0">
        <a:spcBef>
          <a:spcPct val="0"/>
        </a:spcBef>
        <a:spcAft>
          <a:spcPct val="0"/>
        </a:spcAft>
        <a:defRPr sz="3200" b="1">
          <a:solidFill>
            <a:schemeClr val="tx1"/>
          </a:solidFill>
          <a:latin typeface="Georgia" pitchFamily="18" charset="0"/>
          <a:ea typeface="ＭＳ Ｐゴシック" charset="0"/>
          <a:cs typeface="ＭＳ Ｐゴシック" charset="0"/>
        </a:defRPr>
      </a:lvl4pPr>
      <a:lvl5pPr algn="l" rtl="0" eaLnBrk="0" fontAlgn="base" hangingPunct="0">
        <a:spcBef>
          <a:spcPct val="0"/>
        </a:spcBef>
        <a:spcAft>
          <a:spcPct val="0"/>
        </a:spcAft>
        <a:defRPr sz="3200" b="1">
          <a:solidFill>
            <a:schemeClr val="tx1"/>
          </a:solidFill>
          <a:latin typeface="Georgia" pitchFamily="18" charset="0"/>
          <a:ea typeface="ＭＳ Ｐゴシック" charset="0"/>
          <a:cs typeface="ＭＳ Ｐゴシック" charset="0"/>
        </a:defRPr>
      </a:lvl5pPr>
      <a:lvl6pPr marL="457200" algn="l" rtl="0" fontAlgn="base">
        <a:spcBef>
          <a:spcPct val="0"/>
        </a:spcBef>
        <a:spcAft>
          <a:spcPct val="0"/>
        </a:spcAft>
        <a:defRPr sz="3200" b="1">
          <a:solidFill>
            <a:schemeClr val="tx1"/>
          </a:solidFill>
          <a:latin typeface="Georgia" pitchFamily="18" charset="0"/>
        </a:defRPr>
      </a:lvl6pPr>
      <a:lvl7pPr marL="914400" algn="l" rtl="0" fontAlgn="base">
        <a:spcBef>
          <a:spcPct val="0"/>
        </a:spcBef>
        <a:spcAft>
          <a:spcPct val="0"/>
        </a:spcAft>
        <a:defRPr sz="3200" b="1">
          <a:solidFill>
            <a:schemeClr val="tx1"/>
          </a:solidFill>
          <a:latin typeface="Georgia" pitchFamily="18" charset="0"/>
        </a:defRPr>
      </a:lvl7pPr>
      <a:lvl8pPr marL="1371600" algn="l" rtl="0" fontAlgn="base">
        <a:spcBef>
          <a:spcPct val="0"/>
        </a:spcBef>
        <a:spcAft>
          <a:spcPct val="0"/>
        </a:spcAft>
        <a:defRPr sz="3200" b="1">
          <a:solidFill>
            <a:schemeClr val="tx1"/>
          </a:solidFill>
          <a:latin typeface="Georgia" pitchFamily="18" charset="0"/>
        </a:defRPr>
      </a:lvl8pPr>
      <a:lvl9pPr marL="1828800" algn="l" rtl="0" fontAlgn="base">
        <a:spcBef>
          <a:spcPct val="0"/>
        </a:spcBef>
        <a:spcAft>
          <a:spcPct val="0"/>
        </a:spcAft>
        <a:defRPr sz="3200" b="1">
          <a:solidFill>
            <a:schemeClr val="tx1"/>
          </a:solidFill>
          <a:latin typeface="Georgia" pitchFamily="18" charset="0"/>
        </a:defRPr>
      </a:lvl9pPr>
    </p:titleStyle>
    <p:bodyStyle>
      <a:lvl1pPr marL="342900" indent="-342900" algn="l" rtl="0" eaLnBrk="0" fontAlgn="base" hangingPunct="0">
        <a:lnSpc>
          <a:spcPct val="90000"/>
        </a:lnSpc>
        <a:spcBef>
          <a:spcPts val="600"/>
        </a:spcBef>
        <a:spcAft>
          <a:spcPts val="600"/>
        </a:spcAft>
        <a:buClr>
          <a:srgbClr val="FFC000"/>
        </a:buClr>
        <a:buFont typeface="Arial" panose="020B0604020202020204" pitchFamily="34" charset="0"/>
        <a:buChar char="•"/>
        <a:defRPr sz="2800" kern="1200">
          <a:solidFill>
            <a:schemeClr val="tx1"/>
          </a:solidFill>
          <a:latin typeface="Arial" pitchFamily="34" charset="0"/>
          <a:ea typeface="ＭＳ Ｐゴシック" charset="0"/>
          <a:cs typeface="Arial" pitchFamily="34" charset="0"/>
        </a:defRPr>
      </a:lvl1pPr>
      <a:lvl2pPr marL="742950" indent="-285750" algn="l" rtl="0" eaLnBrk="0" fontAlgn="base" hangingPunct="0">
        <a:lnSpc>
          <a:spcPct val="90000"/>
        </a:lnSpc>
        <a:spcBef>
          <a:spcPts val="400"/>
        </a:spcBef>
        <a:spcAft>
          <a:spcPts val="400"/>
        </a:spcAft>
        <a:buClr>
          <a:srgbClr val="FFC000"/>
        </a:buClr>
        <a:buFont typeface="Arial" panose="020B0604020202020204" pitchFamily="34" charset="0"/>
        <a:buChar char="–"/>
        <a:defRPr sz="2400" kern="1200">
          <a:solidFill>
            <a:schemeClr val="tx1"/>
          </a:solidFill>
          <a:latin typeface="+mn-lt"/>
          <a:ea typeface="ＭＳ Ｐゴシック" charset="0"/>
          <a:cs typeface="Arial" charset="0"/>
        </a:defRPr>
      </a:lvl2pPr>
      <a:lvl3pPr marL="1143000" indent="-228600" algn="l" rtl="0" eaLnBrk="0" fontAlgn="base" hangingPunct="0">
        <a:lnSpc>
          <a:spcPct val="90000"/>
        </a:lnSpc>
        <a:spcBef>
          <a:spcPts val="350"/>
        </a:spcBef>
        <a:spcAft>
          <a:spcPts val="350"/>
        </a:spcAft>
        <a:buClr>
          <a:srgbClr val="FFC000"/>
        </a:buClr>
        <a:buFont typeface="Arial" panose="020B0604020202020204" pitchFamily="34" charset="0"/>
        <a:buChar char="•"/>
        <a:defRPr sz="2000" kern="1200">
          <a:solidFill>
            <a:schemeClr val="tx1"/>
          </a:solidFill>
          <a:latin typeface="+mn-lt"/>
          <a:ea typeface="ＭＳ Ｐゴシック" charset="0"/>
          <a:cs typeface="Arial"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Arial"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Arial"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chart" Target="../charts/chart6.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chart" Target="../charts/chart7.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chart" Target="../charts/chart8.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chart" Target="../charts/chart9.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chart" Target="../charts/chart10.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7.jpe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http://www.pottawatomiecountycommunityneedsassessment.org" TargetMode="External"/><Relationship Id="rId4" Type="http://schemas.openxmlformats.org/officeDocument/2006/relationships/hyperlink" Target="http://www.rileycountycommunityneedsassessment.org"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chart" Target="../charts/char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96F6258-43A3-D397-62B4-A1528C312CB2}"/>
              </a:ext>
            </a:extLst>
          </p:cNvPr>
          <p:cNvSpPr>
            <a:spLocks noGrp="1"/>
          </p:cNvSpPr>
          <p:nvPr>
            <p:ph type="ctrTitle"/>
          </p:nvPr>
        </p:nvSpPr>
        <p:spPr>
          <a:xfrm>
            <a:off x="381000" y="1905000"/>
            <a:ext cx="8229600" cy="1600200"/>
          </a:xfrm>
        </p:spPr>
        <p:txBody>
          <a:bodyPr>
            <a:normAutofit fontScale="90000"/>
          </a:bodyPr>
          <a:lstStyle/>
          <a:p>
            <a:pPr eaLnBrk="1" hangingPunct="1">
              <a:defRPr/>
            </a:pPr>
            <a:r>
              <a:rPr lang="en-US" b="0" dirty="0">
                <a:ea typeface="+mj-ea"/>
                <a:cs typeface="+mj-cs"/>
              </a:rPr>
              <a:t>Results of the Riley County </a:t>
            </a:r>
            <a:br>
              <a:rPr lang="en-US" b="0" dirty="0">
                <a:ea typeface="+mj-ea"/>
                <a:cs typeface="+mj-cs"/>
              </a:rPr>
            </a:br>
            <a:r>
              <a:rPr lang="en-US" b="0" dirty="0">
                <a:ea typeface="+mj-ea"/>
                <a:cs typeface="+mj-cs"/>
              </a:rPr>
              <a:t>Community Needs Assessments</a:t>
            </a:r>
            <a:br>
              <a:rPr lang="en-US" b="0" dirty="0">
                <a:ea typeface="+mj-ea"/>
                <a:cs typeface="+mj-cs"/>
              </a:rPr>
            </a:br>
            <a:r>
              <a:rPr lang="en-US" b="0" dirty="0">
                <a:ea typeface="+mj-ea"/>
                <a:cs typeface="+mj-cs"/>
              </a:rPr>
              <a:t>January 2015</a:t>
            </a:r>
          </a:p>
        </p:txBody>
      </p:sp>
      <p:sp>
        <p:nvSpPr>
          <p:cNvPr id="13315" name="Subtitle 2">
            <a:extLst>
              <a:ext uri="{FF2B5EF4-FFF2-40B4-BE49-F238E27FC236}">
                <a16:creationId xmlns:a16="http://schemas.microsoft.com/office/drawing/2014/main" id="{C6D94EFE-8629-5C60-BB66-7C690B1BE8F3}"/>
              </a:ext>
            </a:extLst>
          </p:cNvPr>
          <p:cNvSpPr>
            <a:spLocks noGrp="1"/>
          </p:cNvSpPr>
          <p:nvPr>
            <p:ph type="subTitle" idx="1"/>
          </p:nvPr>
        </p:nvSpPr>
        <p:spPr>
          <a:xfrm>
            <a:off x="4114800" y="5105400"/>
            <a:ext cx="3352800" cy="1752600"/>
          </a:xfrm>
        </p:spPr>
        <p:txBody>
          <a:bodyPr/>
          <a:lstStyle/>
          <a:p>
            <a:pPr eaLnBrk="1" hangingPunct="1">
              <a:buFont typeface="Arial" charset="0"/>
              <a:buNone/>
              <a:defRPr/>
            </a:pPr>
            <a:r>
              <a:rPr lang="en-US" sz="900" dirty="0">
                <a:latin typeface="Arial" charset="0"/>
                <a:ea typeface="+mn-ea"/>
                <a:cs typeface="Arial" charset="0"/>
              </a:rPr>
              <a:t>Tara Gregory, Ph.D., Director of Research and Evaluation </a:t>
            </a:r>
          </a:p>
          <a:p>
            <a:pPr eaLnBrk="1" hangingPunct="1">
              <a:buFont typeface="Arial" charset="0"/>
              <a:buNone/>
              <a:defRPr/>
            </a:pPr>
            <a:r>
              <a:rPr lang="en-US" sz="900" dirty="0">
                <a:latin typeface="Arial" charset="0"/>
                <a:ea typeface="+mn-ea"/>
                <a:cs typeface="Arial" charset="0"/>
              </a:rPr>
              <a:t>Carissa Coleman, Ph.D., Research Scientist </a:t>
            </a:r>
          </a:p>
          <a:p>
            <a:pPr eaLnBrk="1" hangingPunct="1">
              <a:buFont typeface="Arial" charset="0"/>
              <a:buNone/>
              <a:defRPr/>
            </a:pPr>
            <a:r>
              <a:rPr lang="en-US" sz="900" dirty="0">
                <a:latin typeface="Arial" charset="0"/>
                <a:ea typeface="+mn-ea"/>
                <a:cs typeface="Arial" charset="0"/>
              </a:rPr>
              <a:t>Sarah Jolley, M.A., Senior Research Associate </a:t>
            </a:r>
          </a:p>
          <a:p>
            <a:pPr eaLnBrk="1" hangingPunct="1">
              <a:buFont typeface="Arial" charset="0"/>
              <a:buNone/>
              <a:defRPr/>
            </a:pPr>
            <a:r>
              <a:rPr lang="en-US" sz="900" dirty="0">
                <a:latin typeface="Arial" charset="0"/>
                <a:ea typeface="+mn-ea"/>
                <a:cs typeface="Arial" charset="0"/>
              </a:rPr>
              <a:t>Adrienne Banta, B.A., Research Associate </a:t>
            </a:r>
          </a:p>
          <a:p>
            <a:pPr eaLnBrk="1" hangingPunct="1">
              <a:buFont typeface="Arial" charset="0"/>
              <a:buNone/>
              <a:defRPr/>
            </a:pPr>
            <a:r>
              <a:rPr lang="en-US" sz="900" dirty="0">
                <a:latin typeface="Arial" charset="0"/>
                <a:ea typeface="+mn-ea"/>
                <a:cs typeface="Arial" charset="0"/>
              </a:rPr>
              <a:t>Emma Crabtree, Research Assistant</a:t>
            </a:r>
          </a:p>
          <a:p>
            <a:pPr eaLnBrk="1" hangingPunct="1">
              <a:buFont typeface="Arial" charset="0"/>
              <a:buNone/>
              <a:defRPr/>
            </a:pPr>
            <a:r>
              <a:rPr lang="en-US" sz="900" dirty="0">
                <a:latin typeface="Arial" charset="0"/>
                <a:ea typeface="+mn-ea"/>
                <a:cs typeface="Arial" charset="0"/>
              </a:rPr>
              <a:t>Samantha Phouangpanith, B.S.M., Research Assistant</a:t>
            </a:r>
          </a:p>
        </p:txBody>
      </p:sp>
      <p:pic>
        <p:nvPicPr>
          <p:cNvPr id="8195" name="Picture 1">
            <a:extLst>
              <a:ext uri="{FF2B5EF4-FFF2-40B4-BE49-F238E27FC236}">
                <a16:creationId xmlns:a16="http://schemas.microsoft.com/office/drawing/2014/main" id="{8CB15194-1CE4-8219-553B-534E222B8C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66013" y="5257800"/>
            <a:ext cx="1525587"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7" descr="riley_ss_logo_PNG.png">
            <a:extLst>
              <a:ext uri="{FF2B5EF4-FFF2-40B4-BE49-F238E27FC236}">
                <a16:creationId xmlns:a16="http://schemas.microsoft.com/office/drawing/2014/main" id="{4264A881-9B43-734E-A6CD-D983A9E8C176}"/>
              </a:ext>
            </a:extLst>
          </p:cNvPr>
          <p:cNvPicPr>
            <a:picLocks noChangeAspect="1"/>
          </p:cNvPicPr>
          <p:nvPr/>
        </p:nvPicPr>
        <p:blipFill>
          <a:blip r:embed="rId4" cstate="print">
            <a:duotone>
              <a:prstClr val="black"/>
              <a:srgbClr val="D9C3A5">
                <a:tint val="50000"/>
                <a:satMod val="180000"/>
              </a:srgbClr>
            </a:duotone>
          </a:blip>
          <a:srcRect/>
          <a:stretch>
            <a:fillRect/>
          </a:stretch>
        </p:blipFill>
        <p:spPr bwMode="auto">
          <a:xfrm>
            <a:off x="7010400" y="381000"/>
            <a:ext cx="1778000" cy="796925"/>
          </a:xfrm>
          <a:prstGeom prst="rect">
            <a:avLst/>
          </a:prstGeom>
          <a:noFill/>
          <a:ln>
            <a:noFill/>
          </a:ln>
        </p:spPr>
      </p:pic>
      <p:sp>
        <p:nvSpPr>
          <p:cNvPr id="8197" name="TextBox 1">
            <a:extLst>
              <a:ext uri="{FF2B5EF4-FFF2-40B4-BE49-F238E27FC236}">
                <a16:creationId xmlns:a16="http://schemas.microsoft.com/office/drawing/2014/main" id="{8F0AF081-87A4-C034-8B0C-29AE400A6D83}"/>
              </a:ext>
            </a:extLst>
          </p:cNvPr>
          <p:cNvSpPr txBox="1">
            <a:spLocks noChangeArrowheads="1"/>
          </p:cNvSpPr>
          <p:nvPr/>
        </p:nvSpPr>
        <p:spPr bwMode="auto">
          <a:xfrm>
            <a:off x="381000" y="4267200"/>
            <a:ext cx="8382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000">
                <a:latin typeface="Georgia" panose="02040502050405020303" pitchFamily="18" charset="0"/>
                <a:cs typeface="Arial" panose="020B0604020202020204" pitchFamily="34" charset="0"/>
              </a:rPr>
              <a:t>Presented by Debbie Nuss, Project Coordinator</a:t>
            </a:r>
          </a:p>
          <a:p>
            <a:pPr eaLnBrk="1" hangingPunct="1"/>
            <a:r>
              <a:rPr lang="en-US" altLang="en-US" sz="2000">
                <a:latin typeface="Georgia" panose="02040502050405020303" pitchFamily="18" charset="0"/>
                <a:cs typeface="Arial" panose="020B0604020202020204" pitchFamily="34" charset="0"/>
              </a:rPr>
              <a:t>Riley County Seniors’ Service Center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Content Placeholder 2">
            <a:extLst>
              <a:ext uri="{FF2B5EF4-FFF2-40B4-BE49-F238E27FC236}">
                <a16:creationId xmlns:a16="http://schemas.microsoft.com/office/drawing/2014/main" id="{65771636-7305-9CF6-3A19-951B721E4B48}"/>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E16FD9E4-14E0-B57E-DB83-4CAAA6E9C3A1}"/>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19459" name="Slide Number Placeholder 6">
            <a:extLst>
              <a:ext uri="{FF2B5EF4-FFF2-40B4-BE49-F238E27FC236}">
                <a16:creationId xmlns:a16="http://schemas.microsoft.com/office/drawing/2014/main" id="{D21DC698-1B5A-0132-2A27-3F8DBF0A3A80}"/>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7CA9D4F9-2F39-674E-868B-A5B6593F066C}" type="slidenum">
              <a:rPr lang="en-US" altLang="en-US" sz="1200">
                <a:solidFill>
                  <a:srgbClr val="7F7F7F"/>
                </a:solidFill>
                <a:latin typeface="Calibri" panose="020F0502020204030204" pitchFamily="34" charset="0"/>
                <a:cs typeface="Arial" panose="020B0604020202020204" pitchFamily="34" charset="0"/>
              </a:rPr>
              <a:pPr eaLnBrk="1" hangingPunct="1"/>
              <a:t>10</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10" name="Chart 9">
            <a:extLst>
              <a:ext uri="{FF2B5EF4-FFF2-40B4-BE49-F238E27FC236}">
                <a16:creationId xmlns:a16="http://schemas.microsoft.com/office/drawing/2014/main" id="{47D88BC0-C286-71B2-612F-207FAE508AE3}"/>
              </a:ext>
            </a:extLst>
          </p:cNvPr>
          <p:cNvGraphicFramePr>
            <a:graphicFrameLocks/>
          </p:cNvGraphicFramePr>
          <p:nvPr/>
        </p:nvGraphicFramePr>
        <p:xfrm>
          <a:off x="38101" y="0"/>
          <a:ext cx="9143999" cy="685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Content Placeholder 2">
            <a:extLst>
              <a:ext uri="{FF2B5EF4-FFF2-40B4-BE49-F238E27FC236}">
                <a16:creationId xmlns:a16="http://schemas.microsoft.com/office/drawing/2014/main" id="{3A749F32-8DF0-094C-589D-955F5494C723}"/>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F44E95C4-64BE-D219-7C6E-52A0A7B31248}"/>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21507" name="Slide Number Placeholder 6">
            <a:extLst>
              <a:ext uri="{FF2B5EF4-FFF2-40B4-BE49-F238E27FC236}">
                <a16:creationId xmlns:a16="http://schemas.microsoft.com/office/drawing/2014/main" id="{513E7773-84DD-81C3-8569-D62AF8B19FB3}"/>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6560033-0678-FE45-9FA9-54BB90D4C638}" type="slidenum">
              <a:rPr lang="en-US" altLang="en-US" sz="1200">
                <a:solidFill>
                  <a:srgbClr val="7F7F7F"/>
                </a:solidFill>
                <a:latin typeface="Calibri" panose="020F0502020204030204" pitchFamily="34" charset="0"/>
                <a:cs typeface="Arial" panose="020B0604020202020204" pitchFamily="34" charset="0"/>
              </a:rPr>
              <a:pPr eaLnBrk="1" hangingPunct="1"/>
              <a:t>11</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10" name="Chart 9">
            <a:extLst>
              <a:ext uri="{FF2B5EF4-FFF2-40B4-BE49-F238E27FC236}">
                <a16:creationId xmlns:a16="http://schemas.microsoft.com/office/drawing/2014/main" id="{D3358963-BB06-9BEE-6C1B-D68242A90D5E}"/>
              </a:ext>
            </a:extLst>
          </p:cNvPr>
          <p:cNvGraphicFramePr>
            <a:graphicFrameLocks/>
          </p:cNvGraphicFramePr>
          <p:nvPr/>
        </p:nvGraphicFramePr>
        <p:xfrm>
          <a:off x="12700" y="0"/>
          <a:ext cx="9372599" cy="67818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3">
            <a:extLst>
              <a:ext uri="{FF2B5EF4-FFF2-40B4-BE49-F238E27FC236}">
                <a16:creationId xmlns:a16="http://schemas.microsoft.com/office/drawing/2014/main" id="{798CB137-0171-1389-32B6-BCAD1249F3FD}"/>
              </a:ext>
            </a:extLst>
          </p:cNvPr>
          <p:cNvSpPr>
            <a:spLocks noGrp="1"/>
          </p:cNvSpPr>
          <p:nvPr>
            <p:ph type="title"/>
          </p:nvPr>
        </p:nvSpPr>
        <p:spPr/>
        <p:txBody>
          <a:bodyPr/>
          <a:lstStyle/>
          <a:p>
            <a:pPr eaLnBrk="1" hangingPunct="1"/>
            <a:r>
              <a:rPr lang="en-US" altLang="en-US" b="0">
                <a:ea typeface="ＭＳ Ｐゴシック" panose="020B0600070205080204" pitchFamily="34" charset="-128"/>
              </a:rPr>
              <a:t>Socioeconomic Overview</a:t>
            </a:r>
          </a:p>
        </p:txBody>
      </p:sp>
      <p:sp>
        <p:nvSpPr>
          <p:cNvPr id="2" name="Rectangle 1">
            <a:extLst>
              <a:ext uri="{FF2B5EF4-FFF2-40B4-BE49-F238E27FC236}">
                <a16:creationId xmlns:a16="http://schemas.microsoft.com/office/drawing/2014/main" id="{8724D225-1368-1FC5-C6A8-34C94EAA2767}"/>
              </a:ext>
            </a:extLst>
          </p:cNvPr>
          <p:cNvSpPr/>
          <p:nvPr/>
        </p:nvSpPr>
        <p:spPr>
          <a:xfrm>
            <a:off x="7315200" y="6248400"/>
            <a:ext cx="1676400" cy="50641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graphicFrame>
        <p:nvGraphicFramePr>
          <p:cNvPr id="6" name="Chart 5">
            <a:extLst>
              <a:ext uri="{FF2B5EF4-FFF2-40B4-BE49-F238E27FC236}">
                <a16:creationId xmlns:a16="http://schemas.microsoft.com/office/drawing/2014/main" id="{4C311465-AE27-A075-8551-8D6F183BBEE2}"/>
              </a:ext>
            </a:extLst>
          </p:cNvPr>
          <p:cNvGraphicFramePr>
            <a:graphicFrameLocks/>
          </p:cNvGraphicFramePr>
          <p:nvPr/>
        </p:nvGraphicFramePr>
        <p:xfrm>
          <a:off x="609600" y="1371600"/>
          <a:ext cx="8077200" cy="533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Content Placeholder 2">
            <a:extLst>
              <a:ext uri="{FF2B5EF4-FFF2-40B4-BE49-F238E27FC236}">
                <a16:creationId xmlns:a16="http://schemas.microsoft.com/office/drawing/2014/main" id="{0B73A7DA-F52B-3267-E374-D0B2C56C4656}"/>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CD0C1F38-58CE-0124-23F4-6D546E2CE36F}"/>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24579" name="Slide Number Placeholder 6">
            <a:extLst>
              <a:ext uri="{FF2B5EF4-FFF2-40B4-BE49-F238E27FC236}">
                <a16:creationId xmlns:a16="http://schemas.microsoft.com/office/drawing/2014/main" id="{456B6C89-ABE4-9D1F-23D9-61FDE880658E}"/>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FF15703-B8BB-8B40-A7CB-3306D6EAA301}" type="slidenum">
              <a:rPr lang="en-US" altLang="en-US" sz="1200">
                <a:solidFill>
                  <a:srgbClr val="7F7F7F"/>
                </a:solidFill>
                <a:latin typeface="Calibri" panose="020F0502020204030204" pitchFamily="34" charset="0"/>
                <a:cs typeface="Arial" panose="020B0604020202020204" pitchFamily="34" charset="0"/>
              </a:rPr>
              <a:pPr eaLnBrk="1" hangingPunct="1"/>
              <a:t>13</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10" name="Chart 9">
            <a:extLst>
              <a:ext uri="{FF2B5EF4-FFF2-40B4-BE49-F238E27FC236}">
                <a16:creationId xmlns:a16="http://schemas.microsoft.com/office/drawing/2014/main" id="{FF9597D1-D3D1-2176-5963-96A138DACFC8}"/>
              </a:ext>
            </a:extLst>
          </p:cNvPr>
          <p:cNvGraphicFramePr>
            <a:graphicFrameLocks/>
          </p:cNvGraphicFramePr>
          <p:nvPr/>
        </p:nvGraphicFramePr>
        <p:xfrm>
          <a:off x="25400" y="0"/>
          <a:ext cx="9220200" cy="685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Content Placeholder 2">
            <a:extLst>
              <a:ext uri="{FF2B5EF4-FFF2-40B4-BE49-F238E27FC236}">
                <a16:creationId xmlns:a16="http://schemas.microsoft.com/office/drawing/2014/main" id="{707A64C2-12FF-7BB5-6C4C-FF092FE705E2}"/>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29CB360D-FB40-B044-5617-387D6D16E203}"/>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26627" name="Slide Number Placeholder 6">
            <a:extLst>
              <a:ext uri="{FF2B5EF4-FFF2-40B4-BE49-F238E27FC236}">
                <a16:creationId xmlns:a16="http://schemas.microsoft.com/office/drawing/2014/main" id="{2EF39EA6-11CC-546F-FAC1-91BCFF70EF30}"/>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F2D25731-C630-5D4A-8C41-2DC3DA532903}" type="slidenum">
              <a:rPr lang="en-US" altLang="en-US" sz="1200">
                <a:solidFill>
                  <a:srgbClr val="7F7F7F"/>
                </a:solidFill>
                <a:latin typeface="Calibri" panose="020F0502020204030204" pitchFamily="34" charset="0"/>
                <a:cs typeface="Arial" panose="020B0604020202020204" pitchFamily="34" charset="0"/>
              </a:rPr>
              <a:pPr eaLnBrk="1" hangingPunct="1"/>
              <a:t>14</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10" name="Chart 9">
            <a:extLst>
              <a:ext uri="{FF2B5EF4-FFF2-40B4-BE49-F238E27FC236}">
                <a16:creationId xmlns:a16="http://schemas.microsoft.com/office/drawing/2014/main" id="{C72EAE76-CA35-6409-23ED-A9D16525FB79}"/>
              </a:ext>
            </a:extLst>
          </p:cNvPr>
          <p:cNvGraphicFramePr>
            <a:graphicFrameLocks/>
          </p:cNvGraphicFramePr>
          <p:nvPr/>
        </p:nvGraphicFramePr>
        <p:xfrm>
          <a:off x="152400" y="0"/>
          <a:ext cx="9144000" cy="685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Content Placeholder 2">
            <a:extLst>
              <a:ext uri="{FF2B5EF4-FFF2-40B4-BE49-F238E27FC236}">
                <a16:creationId xmlns:a16="http://schemas.microsoft.com/office/drawing/2014/main" id="{72E7D794-F2DF-91D3-053A-5E746A1330B5}"/>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37CB7F21-37C2-5204-D878-91AF495C5786}"/>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28675" name="Slide Number Placeholder 6">
            <a:extLst>
              <a:ext uri="{FF2B5EF4-FFF2-40B4-BE49-F238E27FC236}">
                <a16:creationId xmlns:a16="http://schemas.microsoft.com/office/drawing/2014/main" id="{CB27B947-815A-D7EB-31D0-3012F5CA3625}"/>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5A185CC8-387A-3D46-82AD-243A34059C82}" type="slidenum">
              <a:rPr lang="en-US" altLang="en-US" sz="1200">
                <a:solidFill>
                  <a:srgbClr val="7F7F7F"/>
                </a:solidFill>
                <a:latin typeface="Calibri" panose="020F0502020204030204" pitchFamily="34" charset="0"/>
                <a:cs typeface="Arial" panose="020B0604020202020204" pitchFamily="34" charset="0"/>
              </a:rPr>
              <a:pPr eaLnBrk="1" hangingPunct="1"/>
              <a:t>15</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9" name="Chart 8">
            <a:extLst>
              <a:ext uri="{FF2B5EF4-FFF2-40B4-BE49-F238E27FC236}">
                <a16:creationId xmlns:a16="http://schemas.microsoft.com/office/drawing/2014/main" id="{4D2941A1-8F8C-9644-8668-09966F694229}"/>
              </a:ext>
            </a:extLst>
          </p:cNvPr>
          <p:cNvGraphicFramePr>
            <a:graphicFrameLocks/>
          </p:cNvGraphicFramePr>
          <p:nvPr/>
        </p:nvGraphicFramePr>
        <p:xfrm>
          <a:off x="76200" y="76200"/>
          <a:ext cx="9067800" cy="67818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Content Placeholder 2">
            <a:extLst>
              <a:ext uri="{FF2B5EF4-FFF2-40B4-BE49-F238E27FC236}">
                <a16:creationId xmlns:a16="http://schemas.microsoft.com/office/drawing/2014/main" id="{391613B5-EF56-98A8-3039-016109F0E31A}"/>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999505EE-24FA-A880-E316-EB761B0A534A}"/>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30723" name="Slide Number Placeholder 6">
            <a:extLst>
              <a:ext uri="{FF2B5EF4-FFF2-40B4-BE49-F238E27FC236}">
                <a16:creationId xmlns:a16="http://schemas.microsoft.com/office/drawing/2014/main" id="{F765F838-09FD-8395-960C-54048F0BB4D5}"/>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7679E566-1553-B241-944D-5EC503740B79}" type="slidenum">
              <a:rPr lang="en-US" altLang="en-US" sz="1200">
                <a:solidFill>
                  <a:srgbClr val="7F7F7F"/>
                </a:solidFill>
                <a:latin typeface="Calibri" panose="020F0502020204030204" pitchFamily="34" charset="0"/>
                <a:cs typeface="Arial" panose="020B0604020202020204" pitchFamily="34" charset="0"/>
              </a:rPr>
              <a:pPr eaLnBrk="1" hangingPunct="1"/>
              <a:t>16</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9" name="Chart 8">
            <a:extLst>
              <a:ext uri="{FF2B5EF4-FFF2-40B4-BE49-F238E27FC236}">
                <a16:creationId xmlns:a16="http://schemas.microsoft.com/office/drawing/2014/main" id="{4138178D-5D58-D106-3113-1733CEC00305}"/>
              </a:ext>
            </a:extLst>
          </p:cNvPr>
          <p:cNvGraphicFramePr>
            <a:graphicFrameLocks/>
          </p:cNvGraphicFramePr>
          <p:nvPr/>
        </p:nvGraphicFramePr>
        <p:xfrm>
          <a:off x="76200" y="0"/>
          <a:ext cx="9067800" cy="6858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Content Placeholder 2">
            <a:extLst>
              <a:ext uri="{FF2B5EF4-FFF2-40B4-BE49-F238E27FC236}">
                <a16:creationId xmlns:a16="http://schemas.microsoft.com/office/drawing/2014/main" id="{E1429834-3FC6-B815-5D80-6D388B98816E}"/>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F7CAFD7F-636F-D0EB-8EC2-BDE54F1A670D}"/>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32771" name="Slide Number Placeholder 6">
            <a:extLst>
              <a:ext uri="{FF2B5EF4-FFF2-40B4-BE49-F238E27FC236}">
                <a16:creationId xmlns:a16="http://schemas.microsoft.com/office/drawing/2014/main" id="{F74A8BB9-1B86-7D6C-7773-D444D6BEBC2C}"/>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884EF3B3-DE33-E841-A90D-D0293AF5FCDA}" type="slidenum">
              <a:rPr lang="en-US" altLang="en-US" sz="1200">
                <a:solidFill>
                  <a:srgbClr val="7F7F7F"/>
                </a:solidFill>
                <a:latin typeface="Calibri" panose="020F0502020204030204" pitchFamily="34" charset="0"/>
                <a:cs typeface="Arial" panose="020B0604020202020204" pitchFamily="34" charset="0"/>
              </a:rPr>
              <a:pPr eaLnBrk="1" hangingPunct="1"/>
              <a:t>17</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9" name="Chart 8">
            <a:extLst>
              <a:ext uri="{FF2B5EF4-FFF2-40B4-BE49-F238E27FC236}">
                <a16:creationId xmlns:a16="http://schemas.microsoft.com/office/drawing/2014/main" id="{2CF82271-68CC-E232-4C46-ECF7B471BA77}"/>
              </a:ext>
            </a:extLst>
          </p:cNvPr>
          <p:cNvGraphicFramePr>
            <a:graphicFrameLocks/>
          </p:cNvGraphicFramePr>
          <p:nvPr/>
        </p:nvGraphicFramePr>
        <p:xfrm>
          <a:off x="0" y="76200"/>
          <a:ext cx="9144000" cy="67818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Content Placeholder 2">
            <a:extLst>
              <a:ext uri="{FF2B5EF4-FFF2-40B4-BE49-F238E27FC236}">
                <a16:creationId xmlns:a16="http://schemas.microsoft.com/office/drawing/2014/main" id="{E2EA10CE-CC0D-48F0-0631-4B7454C6950F}"/>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25C1D7F0-0AB3-1F7F-4A71-E77B31631993}"/>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pic>
        <p:nvPicPr>
          <p:cNvPr id="34819" name="Picture 9" descr="Template-Design-2.Title.png">
            <a:extLst>
              <a:ext uri="{FF2B5EF4-FFF2-40B4-BE49-F238E27FC236}">
                <a16:creationId xmlns:a16="http://schemas.microsoft.com/office/drawing/2014/main" id="{2F54C3FF-D750-5A95-54E5-A780C5A1BE74}"/>
              </a:ext>
            </a:extLst>
          </p:cNvPr>
          <p:cNvPicPr>
            <a:picLocks noChangeAspect="1"/>
          </p:cNvPicPr>
          <p:nvPr/>
        </p:nvPicPr>
        <p:blipFill>
          <a:blip r:embed="rId4">
            <a:extLst>
              <a:ext uri="{28A0092B-C50C-407E-A947-70E740481C1C}">
                <a14:useLocalDpi xmlns:a14="http://schemas.microsoft.com/office/drawing/2010/main" val="0"/>
              </a:ext>
            </a:extLst>
          </a:blip>
          <a:srcRect l="1576" t="27368" r="1575" b="24911"/>
          <a:stretch>
            <a:fillRect/>
          </a:stretch>
        </p:blipFill>
        <p:spPr bwMode="auto">
          <a:xfrm>
            <a:off x="31750" y="1876425"/>
            <a:ext cx="9080500"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Slide Number Placeholder 6">
            <a:extLst>
              <a:ext uri="{FF2B5EF4-FFF2-40B4-BE49-F238E27FC236}">
                <a16:creationId xmlns:a16="http://schemas.microsoft.com/office/drawing/2014/main" id="{335AE409-7990-30BB-08DB-D6C4B1226250}"/>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3DA050F-B8B5-6D4D-8B6C-0765FDA1F6A1}" type="slidenum">
              <a:rPr lang="en-US" altLang="en-US" sz="1200">
                <a:solidFill>
                  <a:srgbClr val="7F7F7F"/>
                </a:solidFill>
                <a:latin typeface="Calibri" panose="020F0502020204030204" pitchFamily="34" charset="0"/>
                <a:cs typeface="Arial" panose="020B0604020202020204" pitchFamily="34" charset="0"/>
              </a:rPr>
              <a:pPr eaLnBrk="1" hangingPunct="1"/>
              <a:t>18</a:t>
            </a:fld>
            <a:endParaRPr lang="en-US" altLang="en-US" sz="1200">
              <a:solidFill>
                <a:srgbClr val="7F7F7F"/>
              </a:solidFill>
              <a:latin typeface="Calibri" panose="020F0502020204030204" pitchFamily="34" charset="0"/>
              <a:cs typeface="Arial" panose="020B0604020202020204" pitchFamily="34" charset="0"/>
            </a:endParaRPr>
          </a:p>
        </p:txBody>
      </p:sp>
      <p:sp>
        <p:nvSpPr>
          <p:cNvPr id="8" name="Title 1">
            <a:extLst>
              <a:ext uri="{FF2B5EF4-FFF2-40B4-BE49-F238E27FC236}">
                <a16:creationId xmlns:a16="http://schemas.microsoft.com/office/drawing/2014/main" id="{E05820A6-EFAE-762E-6586-68925AABEE00}"/>
              </a:ext>
            </a:extLst>
          </p:cNvPr>
          <p:cNvSpPr txBox="1">
            <a:spLocks/>
          </p:cNvSpPr>
          <p:nvPr/>
        </p:nvSpPr>
        <p:spPr>
          <a:xfrm>
            <a:off x="457200" y="2644775"/>
            <a:ext cx="8229600" cy="1470025"/>
          </a:xfrm>
          <a:prstGeom prst="rect">
            <a:avLst/>
          </a:prstGeom>
        </p:spPr>
        <p:txBody>
          <a:bodyPr anchor="ctr" anchorCtr="1">
            <a:normAutofit/>
          </a:bodyPr>
          <a:lstStyle/>
          <a:p>
            <a:pPr algn="ctr" eaLnBrk="1" fontAlgn="auto" hangingPunct="1">
              <a:spcAft>
                <a:spcPts val="0"/>
              </a:spcAft>
              <a:defRPr/>
            </a:pPr>
            <a:r>
              <a:rPr lang="en-US" sz="4400" dirty="0">
                <a:latin typeface="Georgia" pitchFamily="18" charset="0"/>
                <a:ea typeface="+mj-ea"/>
                <a:cs typeface="+mj-cs"/>
              </a:rPr>
              <a:t>Riley County Results</a:t>
            </a:r>
          </a:p>
        </p:txBody>
      </p:sp>
      <p:pic>
        <p:nvPicPr>
          <p:cNvPr id="34822" name="Picture 1">
            <a:extLst>
              <a:ext uri="{FF2B5EF4-FFF2-40B4-BE49-F238E27FC236}">
                <a16:creationId xmlns:a16="http://schemas.microsoft.com/office/drawing/2014/main" id="{9C1031A2-60EF-855B-7724-9B800A5E3157}"/>
              </a:ext>
            </a:extLst>
          </p:cNvPr>
          <p:cNvPicPr>
            <a:picLocks noChangeAspect="1"/>
          </p:cNvPicPr>
          <p:nvPr/>
        </p:nvPicPr>
        <p:blipFill>
          <a:blip r:embed="rId5">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a:extLst>
              <a:ext uri="{FF2B5EF4-FFF2-40B4-BE49-F238E27FC236}">
                <a16:creationId xmlns:a16="http://schemas.microsoft.com/office/drawing/2014/main" id="{9F7CDFE9-49F2-1335-5C6C-3765B38A7852}"/>
              </a:ext>
            </a:extLst>
          </p:cNvPr>
          <p:cNvSpPr>
            <a:spLocks noGrp="1"/>
          </p:cNvSpPr>
          <p:nvPr>
            <p:ph type="title"/>
          </p:nvPr>
        </p:nvSpPr>
        <p:spPr>
          <a:xfrm>
            <a:off x="339725" y="274638"/>
            <a:ext cx="8499475" cy="846137"/>
          </a:xfrm>
        </p:spPr>
        <p:txBody>
          <a:bodyPr/>
          <a:lstStyle/>
          <a:p>
            <a:pPr eaLnBrk="1" hangingPunct="1"/>
            <a:endParaRPr lang="en-US" altLang="en-US">
              <a:ea typeface="ＭＳ Ｐゴシック" panose="020B0600070205080204" pitchFamily="34" charset="-128"/>
            </a:endParaRPr>
          </a:p>
        </p:txBody>
      </p:sp>
      <p:pic>
        <p:nvPicPr>
          <p:cNvPr id="36866" name="Content Placeholder 2">
            <a:extLst>
              <a:ext uri="{FF2B5EF4-FFF2-40B4-BE49-F238E27FC236}">
                <a16:creationId xmlns:a16="http://schemas.microsoft.com/office/drawing/2014/main" id="{3842D2F5-0B21-4122-56C2-F0A87C767CC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692525" y="3127375"/>
            <a:ext cx="1524000" cy="1471613"/>
          </a:xfrm>
        </p:spPr>
      </p:pic>
      <p:sp>
        <p:nvSpPr>
          <p:cNvPr id="4" name="Rectangle 3">
            <a:extLst>
              <a:ext uri="{FF2B5EF4-FFF2-40B4-BE49-F238E27FC236}">
                <a16:creationId xmlns:a16="http://schemas.microsoft.com/office/drawing/2014/main" id="{AA860C63-3806-1BA8-1039-ACB94C3B56FF}"/>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pic>
        <p:nvPicPr>
          <p:cNvPr id="36868" name="Picture 9" descr="Template-Design-2.Title.png">
            <a:extLst>
              <a:ext uri="{FF2B5EF4-FFF2-40B4-BE49-F238E27FC236}">
                <a16:creationId xmlns:a16="http://schemas.microsoft.com/office/drawing/2014/main" id="{D00B67B3-E18D-6159-C056-454AEE4788EA}"/>
              </a:ext>
            </a:extLst>
          </p:cNvPr>
          <p:cNvPicPr>
            <a:picLocks noChangeAspect="1"/>
          </p:cNvPicPr>
          <p:nvPr/>
        </p:nvPicPr>
        <p:blipFill>
          <a:blip r:embed="rId3">
            <a:extLst>
              <a:ext uri="{28A0092B-C50C-407E-A947-70E740481C1C}">
                <a14:useLocalDpi xmlns:a14="http://schemas.microsoft.com/office/drawing/2010/main" val="0"/>
              </a:ext>
            </a:extLst>
          </a:blip>
          <a:srcRect l="1576" t="27368" r="1575" b="24911"/>
          <a:stretch>
            <a:fillRect/>
          </a:stretch>
        </p:blipFill>
        <p:spPr bwMode="auto">
          <a:xfrm>
            <a:off x="31750" y="1876425"/>
            <a:ext cx="9080500"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Slide Number Placeholder 6">
            <a:extLst>
              <a:ext uri="{FF2B5EF4-FFF2-40B4-BE49-F238E27FC236}">
                <a16:creationId xmlns:a16="http://schemas.microsoft.com/office/drawing/2014/main" id="{AC009404-4AD6-14DA-87E9-2AB0E9DAC643}"/>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B1FCDB62-F1A9-DA43-92BC-2FE96BAA410C}" type="slidenum">
              <a:rPr lang="en-US" altLang="en-US" sz="1200">
                <a:solidFill>
                  <a:srgbClr val="7F7F7F"/>
                </a:solidFill>
                <a:latin typeface="Calibri" panose="020F0502020204030204" pitchFamily="34" charset="0"/>
                <a:cs typeface="Arial" panose="020B0604020202020204" pitchFamily="34" charset="0"/>
              </a:rPr>
              <a:pPr eaLnBrk="1" hangingPunct="1"/>
              <a:t>19</a:t>
            </a:fld>
            <a:endParaRPr lang="en-US" altLang="en-US" sz="1200">
              <a:solidFill>
                <a:srgbClr val="7F7F7F"/>
              </a:solidFill>
              <a:latin typeface="Calibri" panose="020F0502020204030204" pitchFamily="34" charset="0"/>
              <a:cs typeface="Arial" panose="020B0604020202020204" pitchFamily="34" charset="0"/>
            </a:endParaRPr>
          </a:p>
        </p:txBody>
      </p:sp>
      <p:sp>
        <p:nvSpPr>
          <p:cNvPr id="36870" name="Title 1">
            <a:extLst>
              <a:ext uri="{FF2B5EF4-FFF2-40B4-BE49-F238E27FC236}">
                <a16:creationId xmlns:a16="http://schemas.microsoft.com/office/drawing/2014/main" id="{62A3D7BE-A8DD-79D3-CBA9-91600C0B118E}"/>
              </a:ext>
            </a:extLst>
          </p:cNvPr>
          <p:cNvSpPr txBox="1">
            <a:spLocks/>
          </p:cNvSpPr>
          <p:nvPr/>
        </p:nvSpPr>
        <p:spPr bwMode="auto">
          <a:xfrm>
            <a:off x="228600" y="1981200"/>
            <a:ext cx="86106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ts val="600"/>
              </a:spcBef>
              <a:spcAft>
                <a:spcPts val="600"/>
              </a:spcAft>
            </a:pPr>
            <a:r>
              <a:rPr lang="en-US" altLang="en-US" sz="2800" i="1">
                <a:latin typeface="Times New Roman" panose="02020603050405020304" pitchFamily="18" charset="0"/>
              </a:rPr>
              <a:t>“The overarching theme across all assessment methods (survey, community leader interviews, focus groups, &amp; subsample analysis of the survey data) is that Riley County is a community that is divided between a high quality of life, prosperity, and growth on one hand, and dwindling resources for and lack of attention to those who are most in need on the other.”</a:t>
            </a:r>
          </a:p>
        </p:txBody>
      </p:sp>
      <p:pic>
        <p:nvPicPr>
          <p:cNvPr id="36871" name="Picture 1">
            <a:extLst>
              <a:ext uri="{FF2B5EF4-FFF2-40B4-BE49-F238E27FC236}">
                <a16:creationId xmlns:a16="http://schemas.microsoft.com/office/drawing/2014/main" id="{4CF4C356-48E9-10FF-2B0E-EA10BF0CCD97}"/>
              </a:ext>
            </a:extLst>
          </p:cNvPr>
          <p:cNvPicPr>
            <a:picLocks noChangeAspect="1"/>
          </p:cNvPicPr>
          <p:nvPr/>
        </p:nvPicPr>
        <p:blipFill>
          <a:blip r:embed="rId4">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3">
            <a:extLst>
              <a:ext uri="{FF2B5EF4-FFF2-40B4-BE49-F238E27FC236}">
                <a16:creationId xmlns:a16="http://schemas.microsoft.com/office/drawing/2014/main" id="{EBDD1643-00D8-F038-BAB7-7F95AD0F6385}"/>
              </a:ext>
            </a:extLst>
          </p:cNvPr>
          <p:cNvSpPr>
            <a:spLocks noGrp="1"/>
          </p:cNvSpPr>
          <p:nvPr>
            <p:ph type="title"/>
          </p:nvPr>
        </p:nvSpPr>
        <p:spPr/>
        <p:txBody>
          <a:bodyPr/>
          <a:lstStyle/>
          <a:p>
            <a:pPr eaLnBrk="1" hangingPunct="1"/>
            <a:r>
              <a:rPr lang="en-US" altLang="en-US" b="0">
                <a:ea typeface="ＭＳ Ｐゴシック" panose="020B0600070205080204" pitchFamily="34" charset="-128"/>
              </a:rPr>
              <a:t>Key Partners</a:t>
            </a:r>
          </a:p>
        </p:txBody>
      </p:sp>
      <p:sp>
        <p:nvSpPr>
          <p:cNvPr id="2" name="Rectangle 1">
            <a:extLst>
              <a:ext uri="{FF2B5EF4-FFF2-40B4-BE49-F238E27FC236}">
                <a16:creationId xmlns:a16="http://schemas.microsoft.com/office/drawing/2014/main" id="{28466509-5305-C799-7027-060DF49C33E6}"/>
              </a:ext>
            </a:extLst>
          </p:cNvPr>
          <p:cNvSpPr/>
          <p:nvPr/>
        </p:nvSpPr>
        <p:spPr>
          <a:xfrm>
            <a:off x="7315200" y="6248400"/>
            <a:ext cx="1676400" cy="50641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10243" name="Picture 4">
            <a:extLst>
              <a:ext uri="{FF2B5EF4-FFF2-40B4-BE49-F238E27FC236}">
                <a16:creationId xmlns:a16="http://schemas.microsoft.com/office/drawing/2014/main" id="{C626BC0C-0946-82D0-9132-64CEE63FCD87}"/>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791200" y="5683250"/>
            <a:ext cx="30480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Box 10">
            <a:extLst>
              <a:ext uri="{FF2B5EF4-FFF2-40B4-BE49-F238E27FC236}">
                <a16:creationId xmlns:a16="http://schemas.microsoft.com/office/drawing/2014/main" id="{7892B250-E6C1-2E25-88ED-A835F812A597}"/>
              </a:ext>
            </a:extLst>
          </p:cNvPr>
          <p:cNvSpPr txBox="1">
            <a:spLocks noChangeArrowheads="1"/>
          </p:cNvSpPr>
          <p:nvPr/>
        </p:nvSpPr>
        <p:spPr bwMode="auto">
          <a:xfrm>
            <a:off x="457200" y="1524000"/>
            <a:ext cx="426720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3975">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90000"/>
              </a:lnSpc>
            </a:pPr>
            <a:r>
              <a:rPr lang="en-US" altLang="en-US" sz="2200">
                <a:latin typeface="Times New Roman" panose="02020603050405020304" pitchFamily="18" charset="0"/>
              </a:rPr>
              <a:t>Project coordination provided by Riley County </a:t>
            </a:r>
          </a:p>
          <a:p>
            <a:pPr algn="ctr" eaLnBrk="1" hangingPunct="1">
              <a:lnSpc>
                <a:spcPct val="90000"/>
              </a:lnSpc>
            </a:pPr>
            <a:r>
              <a:rPr lang="en-US" altLang="en-US" sz="2200">
                <a:latin typeface="Times New Roman" panose="02020603050405020304" pitchFamily="18" charset="0"/>
              </a:rPr>
              <a:t>Seniors’ Service Center</a:t>
            </a:r>
          </a:p>
        </p:txBody>
      </p:sp>
      <p:sp>
        <p:nvSpPr>
          <p:cNvPr id="12" name="TextBox 11">
            <a:extLst>
              <a:ext uri="{FF2B5EF4-FFF2-40B4-BE49-F238E27FC236}">
                <a16:creationId xmlns:a16="http://schemas.microsoft.com/office/drawing/2014/main" id="{406D0DAE-1BA6-392A-B66E-353A273F86A0}"/>
              </a:ext>
            </a:extLst>
          </p:cNvPr>
          <p:cNvSpPr txBox="1"/>
          <p:nvPr/>
        </p:nvSpPr>
        <p:spPr>
          <a:xfrm>
            <a:off x="533400" y="2590800"/>
            <a:ext cx="4267200" cy="1039813"/>
          </a:xfrm>
          <a:prstGeom prst="rect">
            <a:avLst/>
          </a:prstGeom>
          <a:noFill/>
          <a:ln>
            <a:noFill/>
          </a:ln>
        </p:spPr>
        <p:txBody>
          <a:bodyPr>
            <a:spAutoFit/>
          </a:bodyPr>
          <a:lstStyle/>
          <a:p>
            <a:pPr marL="54864" algn="ctr" eaLnBrk="1" hangingPunct="1">
              <a:lnSpc>
                <a:spcPct val="90000"/>
              </a:lnSpc>
              <a:spcBef>
                <a:spcPts val="0"/>
              </a:spcBef>
              <a:defRPr/>
            </a:pPr>
            <a:r>
              <a:rPr lang="en-US" sz="2200" dirty="0">
                <a:latin typeface="Times New Roman"/>
                <a:ea typeface="+mn-ea"/>
                <a:cs typeface="Times New Roman"/>
              </a:rPr>
              <a:t>Conducted by Center for Community Support &amp; Research</a:t>
            </a:r>
          </a:p>
          <a:p>
            <a:pPr marL="54864" algn="ctr" eaLnBrk="1" hangingPunct="1">
              <a:lnSpc>
                <a:spcPct val="90000"/>
              </a:lnSpc>
              <a:spcBef>
                <a:spcPts val="0"/>
              </a:spcBef>
              <a:defRPr/>
            </a:pPr>
            <a:r>
              <a:rPr lang="en-US" sz="2200" dirty="0">
                <a:latin typeface="Times New Roman"/>
                <a:ea typeface="+mn-ea"/>
                <a:cs typeface="Times New Roman"/>
              </a:rPr>
              <a:t>Wichita State University</a:t>
            </a:r>
            <a:endParaRPr lang="en-US" dirty="0">
              <a:latin typeface="Times New Roman"/>
              <a:ea typeface="+mn-ea"/>
              <a:cs typeface="Times New Roman"/>
            </a:endParaRPr>
          </a:p>
        </p:txBody>
      </p:sp>
      <p:sp>
        <p:nvSpPr>
          <p:cNvPr id="10246" name="TextBox 12">
            <a:extLst>
              <a:ext uri="{FF2B5EF4-FFF2-40B4-BE49-F238E27FC236}">
                <a16:creationId xmlns:a16="http://schemas.microsoft.com/office/drawing/2014/main" id="{EB6892EA-1C88-2BA6-FE46-EAA46109DBC8}"/>
              </a:ext>
            </a:extLst>
          </p:cNvPr>
          <p:cNvSpPr txBox="1">
            <a:spLocks noChangeArrowheads="1"/>
          </p:cNvSpPr>
          <p:nvPr/>
        </p:nvSpPr>
        <p:spPr bwMode="auto">
          <a:xfrm>
            <a:off x="685800" y="3735388"/>
            <a:ext cx="4267200" cy="270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3975">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90000"/>
              </a:lnSpc>
              <a:spcBef>
                <a:spcPts val="800"/>
              </a:spcBef>
            </a:pPr>
            <a:r>
              <a:rPr lang="en-US" altLang="en-US" sz="2200">
                <a:latin typeface="Times New Roman" panose="02020603050405020304" pitchFamily="18" charset="0"/>
              </a:rPr>
              <a:t>Survey Design Team Members</a:t>
            </a:r>
          </a:p>
          <a:p>
            <a:pPr eaLnBrk="1" hangingPunct="1">
              <a:lnSpc>
                <a:spcPct val="90000"/>
              </a:lnSpc>
              <a:spcBef>
                <a:spcPts val="800"/>
              </a:spcBef>
              <a:buFont typeface="Arial" panose="020B0604020202020204" pitchFamily="34" charset="0"/>
              <a:buChar char="•"/>
            </a:pPr>
            <a:r>
              <a:rPr lang="en-US" altLang="en-US" sz="2200">
                <a:latin typeface="Times New Roman" panose="02020603050405020304" pitchFamily="18" charset="0"/>
              </a:rPr>
              <a:t>Konza United Way</a:t>
            </a:r>
          </a:p>
          <a:p>
            <a:pPr eaLnBrk="1" hangingPunct="1">
              <a:lnSpc>
                <a:spcPct val="90000"/>
              </a:lnSpc>
              <a:spcBef>
                <a:spcPts val="800"/>
              </a:spcBef>
              <a:buFont typeface="Arial" panose="020B0604020202020204" pitchFamily="34" charset="0"/>
              <a:buChar char="•"/>
            </a:pPr>
            <a:r>
              <a:rPr lang="en-US" altLang="en-US" sz="2200">
                <a:latin typeface="Times New Roman" panose="02020603050405020304" pitchFamily="18" charset="0"/>
              </a:rPr>
              <a:t>Mercy Regional Health Center</a:t>
            </a:r>
          </a:p>
          <a:p>
            <a:pPr eaLnBrk="1" hangingPunct="1">
              <a:lnSpc>
                <a:spcPct val="90000"/>
              </a:lnSpc>
              <a:spcBef>
                <a:spcPts val="800"/>
              </a:spcBef>
              <a:buFont typeface="Arial" panose="020B0604020202020204" pitchFamily="34" charset="0"/>
              <a:buChar char="•"/>
            </a:pPr>
            <a:r>
              <a:rPr lang="en-US" altLang="en-US" sz="2200">
                <a:latin typeface="Times New Roman" panose="02020603050405020304" pitchFamily="18" charset="0"/>
              </a:rPr>
              <a:t>Riley County Health Department</a:t>
            </a:r>
          </a:p>
          <a:p>
            <a:pPr eaLnBrk="1" hangingPunct="1">
              <a:lnSpc>
                <a:spcPct val="90000"/>
              </a:lnSpc>
              <a:spcBef>
                <a:spcPts val="800"/>
              </a:spcBef>
              <a:buFont typeface="Arial" panose="020B0604020202020204" pitchFamily="34" charset="0"/>
              <a:buChar char="•"/>
            </a:pPr>
            <a:r>
              <a:rPr lang="en-US" altLang="en-US" sz="2200">
                <a:latin typeface="Times New Roman" panose="02020603050405020304" pitchFamily="18" charset="0"/>
              </a:rPr>
              <a:t>Riley County Seniors’ Service Center</a:t>
            </a:r>
          </a:p>
          <a:p>
            <a:pPr eaLnBrk="1" hangingPunct="1">
              <a:lnSpc>
                <a:spcPct val="90000"/>
              </a:lnSpc>
              <a:spcBef>
                <a:spcPts val="800"/>
              </a:spcBef>
            </a:pPr>
            <a:endParaRPr lang="en-US" altLang="en-US" sz="2000" b="1">
              <a:cs typeface="Arial" panose="020B0604020202020204" pitchFamily="34" charset="0"/>
            </a:endParaRPr>
          </a:p>
        </p:txBody>
      </p:sp>
      <p:sp>
        <p:nvSpPr>
          <p:cNvPr id="14" name="TextBox 13">
            <a:extLst>
              <a:ext uri="{FF2B5EF4-FFF2-40B4-BE49-F238E27FC236}">
                <a16:creationId xmlns:a16="http://schemas.microsoft.com/office/drawing/2014/main" id="{02B643A5-D385-ABFC-4662-872A13B6DFF2}"/>
              </a:ext>
            </a:extLst>
          </p:cNvPr>
          <p:cNvSpPr txBox="1"/>
          <p:nvPr/>
        </p:nvSpPr>
        <p:spPr>
          <a:xfrm>
            <a:off x="5029200" y="1524000"/>
            <a:ext cx="3810000" cy="3786188"/>
          </a:xfrm>
          <a:prstGeom prst="rect">
            <a:avLst/>
          </a:prstGeom>
          <a:noFill/>
          <a:ln>
            <a:noFill/>
          </a:ln>
        </p:spPr>
        <p:txBody>
          <a:bodyPr>
            <a:spAutoFit/>
          </a:bodyPr>
          <a:lstStyle/>
          <a:p>
            <a:pPr marL="514350" indent="-514350" algn="ctr" eaLnBrk="1" hangingPunct="1">
              <a:lnSpc>
                <a:spcPct val="90000"/>
              </a:lnSpc>
              <a:spcBef>
                <a:spcPts val="600"/>
              </a:spcBef>
              <a:defRPr/>
            </a:pPr>
            <a:r>
              <a:rPr lang="en-US" sz="2200" dirty="0">
                <a:latin typeface="Times New Roman"/>
                <a:ea typeface="+mn-ea"/>
                <a:cs typeface="Times New Roman"/>
              </a:rPr>
              <a:t>Funding provided by:</a:t>
            </a:r>
          </a:p>
          <a:p>
            <a:pPr marL="514350" indent="-514350" eaLnBrk="1" hangingPunct="1">
              <a:lnSpc>
                <a:spcPct val="90000"/>
              </a:lnSpc>
              <a:spcBef>
                <a:spcPts val="1000"/>
              </a:spcBef>
              <a:buFont typeface="Arial"/>
              <a:buChar char="•"/>
              <a:defRPr/>
            </a:pPr>
            <a:r>
              <a:rPr lang="en-US" sz="2200" b="1" dirty="0">
                <a:latin typeface="Times New Roman"/>
                <a:ea typeface="+mn-ea"/>
                <a:cs typeface="Times New Roman"/>
              </a:rPr>
              <a:t>Caroline F. Peine Charitable Foundation (Manhattan Fund)</a:t>
            </a:r>
          </a:p>
          <a:p>
            <a:pPr marL="514350" indent="-514350" eaLnBrk="1" hangingPunct="1">
              <a:lnSpc>
                <a:spcPct val="90000"/>
              </a:lnSpc>
              <a:spcBef>
                <a:spcPts val="1000"/>
              </a:spcBef>
              <a:buFont typeface="Arial"/>
              <a:buChar char="•"/>
              <a:defRPr/>
            </a:pPr>
            <a:r>
              <a:rPr lang="en-US" sz="2200" dirty="0">
                <a:latin typeface="Times New Roman"/>
                <a:ea typeface="+mn-ea"/>
                <a:cs typeface="Times New Roman"/>
              </a:rPr>
              <a:t>Konza United Way</a:t>
            </a:r>
          </a:p>
          <a:p>
            <a:pPr marL="514350" indent="-514350" eaLnBrk="1" hangingPunct="1">
              <a:lnSpc>
                <a:spcPct val="90000"/>
              </a:lnSpc>
              <a:spcBef>
                <a:spcPts val="1000"/>
              </a:spcBef>
              <a:buFont typeface="Arial"/>
              <a:buChar char="•"/>
              <a:defRPr/>
            </a:pPr>
            <a:r>
              <a:rPr lang="en-US" sz="2200" dirty="0">
                <a:latin typeface="Times New Roman"/>
                <a:ea typeface="+mn-ea"/>
                <a:cs typeface="Times New Roman"/>
              </a:rPr>
              <a:t>Mercy Regional Health Center</a:t>
            </a:r>
          </a:p>
          <a:p>
            <a:pPr marL="514350" indent="-514350" eaLnBrk="1" hangingPunct="1">
              <a:lnSpc>
                <a:spcPct val="90000"/>
              </a:lnSpc>
              <a:spcBef>
                <a:spcPts val="1000"/>
              </a:spcBef>
              <a:buFont typeface="Arial"/>
              <a:buChar char="•"/>
              <a:defRPr/>
            </a:pPr>
            <a:r>
              <a:rPr lang="en-US" sz="2200" dirty="0">
                <a:latin typeface="Times New Roman"/>
                <a:ea typeface="+mn-ea"/>
                <a:cs typeface="Times New Roman"/>
              </a:rPr>
              <a:t>Riley County Council on Aging</a:t>
            </a:r>
          </a:p>
          <a:p>
            <a:pPr marL="514350" indent="-514350" eaLnBrk="1" hangingPunct="1">
              <a:lnSpc>
                <a:spcPct val="90000"/>
              </a:lnSpc>
              <a:spcBef>
                <a:spcPts val="1000"/>
              </a:spcBef>
              <a:buFont typeface="Arial"/>
              <a:buChar char="•"/>
              <a:defRPr/>
            </a:pPr>
            <a:r>
              <a:rPr lang="en-US" sz="2200" dirty="0">
                <a:latin typeface="Times New Roman"/>
                <a:ea typeface="+mn-ea"/>
                <a:cs typeface="Times New Roman"/>
              </a:rPr>
              <a:t>Wamego Health Center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a:extLst>
              <a:ext uri="{FF2B5EF4-FFF2-40B4-BE49-F238E27FC236}">
                <a16:creationId xmlns:a16="http://schemas.microsoft.com/office/drawing/2014/main" id="{CC82C372-833F-A3FB-B921-9DF8B6369E42}"/>
              </a:ext>
            </a:extLst>
          </p:cNvPr>
          <p:cNvSpPr>
            <a:spLocks noGrp="1"/>
          </p:cNvSpPr>
          <p:nvPr>
            <p:ph type="title"/>
          </p:nvPr>
        </p:nvSpPr>
        <p:spPr>
          <a:xfrm>
            <a:off x="339725" y="274638"/>
            <a:ext cx="8499475" cy="846137"/>
          </a:xfrm>
        </p:spPr>
        <p:txBody>
          <a:bodyPr/>
          <a:lstStyle/>
          <a:p>
            <a:pPr eaLnBrk="1" hangingPunct="1"/>
            <a:r>
              <a:rPr lang="en-US" altLang="en-US">
                <a:ea typeface="ＭＳ Ｐゴシック" panose="020B0600070205080204" pitchFamily="34" charset="-128"/>
              </a:rPr>
              <a:t>Overview of Results by Topic</a:t>
            </a:r>
          </a:p>
        </p:txBody>
      </p:sp>
      <p:sp>
        <p:nvSpPr>
          <p:cNvPr id="19459" name="Content Placeholder 2">
            <a:extLst>
              <a:ext uri="{FF2B5EF4-FFF2-40B4-BE49-F238E27FC236}">
                <a16:creationId xmlns:a16="http://schemas.microsoft.com/office/drawing/2014/main" id="{64255633-0E5B-A5E9-07FD-32E1A27D7F61}"/>
              </a:ext>
            </a:extLst>
          </p:cNvPr>
          <p:cNvSpPr>
            <a:spLocks noGrp="1"/>
          </p:cNvSpPr>
          <p:nvPr>
            <p:ph idx="1"/>
          </p:nvPr>
        </p:nvSpPr>
        <p:spPr>
          <a:xfrm>
            <a:off x="457200" y="1600200"/>
            <a:ext cx="8305800" cy="4876800"/>
          </a:xfrm>
          <a:ln>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numCol="2"/>
          <a:lstStyle/>
          <a:p>
            <a:pPr marL="0" indent="0" eaLnBrk="1" hangingPunct="1">
              <a:buFont typeface="Arial" charset="0"/>
              <a:buNone/>
              <a:defRPr/>
            </a:pPr>
            <a:r>
              <a:rPr lang="en-US" sz="2000" b="1" dirty="0">
                <a:latin typeface="Times New Roman" charset="0"/>
                <a:cs typeface="Times New Roman" charset="0"/>
              </a:rPr>
              <a:t>Quality of Life (no secondary data)</a:t>
            </a:r>
          </a:p>
          <a:p>
            <a:pPr lvl="1" eaLnBrk="1" hangingPunct="1">
              <a:buFont typeface="Arial" charset="0"/>
              <a:buChar char="–"/>
              <a:defRPr/>
            </a:pPr>
            <a:r>
              <a:rPr lang="en-US" sz="1800" dirty="0">
                <a:latin typeface="Times New Roman" charset="0"/>
                <a:cs typeface="Times New Roman" charset="0"/>
              </a:rPr>
              <a:t>Generally positive regarding: environment (cleanliness, safety, air quality), quality resources (including social services and schools), and sense of community/collaboration</a:t>
            </a:r>
          </a:p>
          <a:p>
            <a:pPr lvl="2" eaLnBrk="1" hangingPunct="1">
              <a:buFont typeface="Arial" charset="0"/>
              <a:buChar char="•"/>
              <a:defRPr/>
            </a:pPr>
            <a:r>
              <a:rPr lang="en-US" sz="1400" dirty="0">
                <a:latin typeface="Times New Roman" charset="0"/>
                <a:cs typeface="Times New Roman" charset="0"/>
              </a:rPr>
              <a:t>88% - opportunity to volunteer</a:t>
            </a:r>
          </a:p>
          <a:p>
            <a:pPr lvl="2" eaLnBrk="1" hangingPunct="1">
              <a:buFont typeface="Arial" charset="0"/>
              <a:buChar char="•"/>
              <a:defRPr/>
            </a:pPr>
            <a:r>
              <a:rPr lang="en-US" sz="1400" dirty="0">
                <a:latin typeface="Times New Roman" charset="0"/>
                <a:cs typeface="Times New Roman" charset="0"/>
              </a:rPr>
              <a:t>87% - this is a safe place to live</a:t>
            </a:r>
          </a:p>
          <a:p>
            <a:pPr lvl="2" eaLnBrk="1" hangingPunct="1">
              <a:buFont typeface="Arial" charset="0"/>
              <a:buChar char="•"/>
              <a:defRPr/>
            </a:pPr>
            <a:r>
              <a:rPr lang="en-US" sz="1400" dirty="0">
                <a:latin typeface="Times New Roman" charset="0"/>
                <a:cs typeface="Times New Roman" charset="0"/>
              </a:rPr>
              <a:t>86% - this is a good place to raise children</a:t>
            </a:r>
          </a:p>
          <a:p>
            <a:pPr lvl="2" eaLnBrk="1" hangingPunct="1">
              <a:buFont typeface="Arial" charset="0"/>
              <a:buChar char="•"/>
              <a:defRPr/>
            </a:pPr>
            <a:r>
              <a:rPr lang="en-US" sz="1400" dirty="0">
                <a:latin typeface="Times New Roman" charset="0"/>
                <a:cs typeface="Times New Roman" charset="0"/>
              </a:rPr>
              <a:t>85% - this is a beautiful place to live</a:t>
            </a:r>
          </a:p>
          <a:p>
            <a:pPr lvl="2" eaLnBrk="1" hangingPunct="1">
              <a:buFont typeface="Arial" charset="0"/>
              <a:buChar char="•"/>
              <a:defRPr/>
            </a:pPr>
            <a:r>
              <a:rPr lang="en-US" sz="1400" dirty="0">
                <a:latin typeface="Times New Roman" charset="0"/>
                <a:cs typeface="Times New Roman" charset="0"/>
              </a:rPr>
              <a:t>82% - satisfaction with the quality of life in this community.</a:t>
            </a:r>
          </a:p>
          <a:p>
            <a:pPr lvl="1" eaLnBrk="1" hangingPunct="1">
              <a:buFont typeface="Arial" charset="0"/>
              <a:buChar char="–"/>
              <a:defRPr/>
            </a:pPr>
            <a:endParaRPr lang="en-US" sz="1800" dirty="0">
              <a:latin typeface="Times New Roman" charset="0"/>
              <a:cs typeface="Times New Roman" charset="0"/>
            </a:endParaRPr>
          </a:p>
          <a:p>
            <a:pPr lvl="1" eaLnBrk="1" hangingPunct="1">
              <a:buFont typeface="Arial" charset="0"/>
              <a:buChar char="–"/>
              <a:defRPr/>
            </a:pPr>
            <a:endParaRPr lang="en-US" sz="1800" dirty="0">
              <a:latin typeface="Times New Roman" charset="0"/>
              <a:cs typeface="Times New Roman" charset="0"/>
            </a:endParaRPr>
          </a:p>
          <a:p>
            <a:pPr lvl="1" eaLnBrk="1" hangingPunct="1">
              <a:buFont typeface="Arial" charset="0"/>
              <a:buChar char="–"/>
              <a:defRPr/>
            </a:pPr>
            <a:endParaRPr lang="en-US" sz="1800" dirty="0">
              <a:latin typeface="Times New Roman" charset="0"/>
              <a:cs typeface="Times New Roman" charset="0"/>
            </a:endParaRPr>
          </a:p>
          <a:p>
            <a:pPr lvl="1" eaLnBrk="1" hangingPunct="1">
              <a:buFont typeface="Arial" charset="0"/>
              <a:buChar char="–"/>
              <a:defRPr/>
            </a:pPr>
            <a:endParaRPr lang="en-US" sz="1800" dirty="0">
              <a:latin typeface="Times New Roman" charset="0"/>
              <a:cs typeface="Times New Roman" charset="0"/>
            </a:endParaRPr>
          </a:p>
          <a:p>
            <a:pPr lvl="1" eaLnBrk="1" hangingPunct="1">
              <a:buFont typeface="Arial" charset="0"/>
              <a:buChar char="–"/>
              <a:defRPr/>
            </a:pPr>
            <a:r>
              <a:rPr lang="en-US" sz="1800" dirty="0">
                <a:latin typeface="Times New Roman" charset="0"/>
                <a:cs typeface="Times New Roman" charset="0"/>
              </a:rPr>
              <a:t>Concerns/needs are: </a:t>
            </a:r>
          </a:p>
          <a:p>
            <a:pPr lvl="2" eaLnBrk="1" hangingPunct="1">
              <a:buFont typeface="Arial" charset="0"/>
              <a:buChar char="•"/>
              <a:defRPr/>
            </a:pPr>
            <a:r>
              <a:rPr lang="en-US" sz="1800" dirty="0">
                <a:latin typeface="Times New Roman" charset="0"/>
                <a:cs typeface="Times New Roman" charset="0"/>
              </a:rPr>
              <a:t>growth</a:t>
            </a:r>
          </a:p>
          <a:p>
            <a:pPr lvl="2" eaLnBrk="1" hangingPunct="1">
              <a:buFont typeface="Arial" charset="0"/>
              <a:buChar char="•"/>
              <a:defRPr/>
            </a:pPr>
            <a:r>
              <a:rPr lang="en-US" sz="1800" dirty="0">
                <a:latin typeface="Times New Roman" charset="0"/>
                <a:cs typeface="Times New Roman" charset="0"/>
              </a:rPr>
              <a:t>government – being able to make a difference</a:t>
            </a:r>
          </a:p>
          <a:p>
            <a:pPr lvl="3" eaLnBrk="1" hangingPunct="1">
              <a:buFont typeface="Arial" charset="0"/>
              <a:buChar char="–"/>
              <a:defRPr/>
            </a:pPr>
            <a:r>
              <a:rPr lang="en-US" sz="1400" dirty="0">
                <a:latin typeface="Times New Roman" charset="0"/>
                <a:cs typeface="Times New Roman" charset="0"/>
              </a:rPr>
              <a:t>39% - think they can make a difference</a:t>
            </a:r>
          </a:p>
          <a:p>
            <a:pPr lvl="3" eaLnBrk="1" hangingPunct="1">
              <a:buFont typeface="Arial" charset="0"/>
              <a:buChar char="–"/>
              <a:defRPr/>
            </a:pPr>
            <a:r>
              <a:rPr lang="en-US" sz="1400" dirty="0">
                <a:latin typeface="Times New Roman" charset="0"/>
                <a:cs typeface="Times New Roman" charset="0"/>
              </a:rPr>
              <a:t>41% - satisfied with local government </a:t>
            </a:r>
          </a:p>
          <a:p>
            <a:pPr lvl="2" eaLnBrk="1" hangingPunct="1">
              <a:buFont typeface="Arial" charset="0"/>
              <a:buChar char="•"/>
              <a:defRPr/>
            </a:pPr>
            <a:r>
              <a:rPr lang="en-US" sz="1800" dirty="0">
                <a:latin typeface="Times New Roman" charset="0"/>
                <a:cs typeface="Times New Roman" charset="0"/>
              </a:rPr>
              <a:t>housing – affordable, safe, variety</a:t>
            </a:r>
          </a:p>
          <a:p>
            <a:pPr lvl="2" eaLnBrk="1" hangingPunct="1">
              <a:buFont typeface="Arial" charset="0"/>
              <a:buChar char="•"/>
              <a:defRPr/>
            </a:pPr>
            <a:r>
              <a:rPr lang="en-US" sz="1800" dirty="0">
                <a:latin typeface="Times New Roman" charset="0"/>
                <a:cs typeface="Times New Roman" charset="0"/>
              </a:rPr>
              <a:t>lack of resources (dwindling resources) and attention for those in need</a:t>
            </a:r>
          </a:p>
          <a:p>
            <a:pPr marL="0" indent="0" eaLnBrk="1" hangingPunct="1">
              <a:buFont typeface="Arial" charset="0"/>
              <a:buChar char="•"/>
              <a:defRPr/>
            </a:pPr>
            <a:endParaRPr lang="en-US" dirty="0">
              <a:latin typeface="Arial" charset="0"/>
              <a:cs typeface="Arial" charset="0"/>
            </a:endParaRPr>
          </a:p>
        </p:txBody>
      </p:sp>
      <p:sp>
        <p:nvSpPr>
          <p:cNvPr id="3" name="Rectangle 2">
            <a:extLst>
              <a:ext uri="{FF2B5EF4-FFF2-40B4-BE49-F238E27FC236}">
                <a16:creationId xmlns:a16="http://schemas.microsoft.com/office/drawing/2014/main" id="{F00E9358-6EEC-080A-42B7-820C2C0F9991}"/>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37892" name="Picture 1">
            <a:extLst>
              <a:ext uri="{FF2B5EF4-FFF2-40B4-BE49-F238E27FC236}">
                <a16:creationId xmlns:a16="http://schemas.microsoft.com/office/drawing/2014/main" id="{95F163E0-08F5-7659-8556-BEB12F5D57E7}"/>
              </a:ext>
            </a:extLst>
          </p:cNvPr>
          <p:cNvPicPr>
            <a:picLocks noChangeAspect="1"/>
          </p:cNvPicPr>
          <p:nvPr/>
        </p:nvPicPr>
        <p:blipFill>
          <a:blip r:embed="rId3">
            <a:extLst>
              <a:ext uri="{28A0092B-C50C-407E-A947-70E740481C1C}">
                <a14:useLocalDpi xmlns:a14="http://schemas.microsoft.com/office/drawing/2010/main" val="0"/>
              </a:ext>
            </a:extLst>
          </a:blip>
          <a:srcRect l="6024" t="16766" r="7098" b="17412"/>
          <a:stretch>
            <a:fillRect/>
          </a:stretch>
        </p:blipFill>
        <p:spPr bwMode="auto">
          <a:xfrm>
            <a:off x="5867400" y="5791200"/>
            <a:ext cx="3025775"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a:extLst>
              <a:ext uri="{FF2B5EF4-FFF2-40B4-BE49-F238E27FC236}">
                <a16:creationId xmlns:a16="http://schemas.microsoft.com/office/drawing/2014/main" id="{50352635-7530-54FC-FF46-C3113A1CF4EB}"/>
              </a:ext>
            </a:extLst>
          </p:cNvPr>
          <p:cNvSpPr>
            <a:spLocks noGrp="1"/>
          </p:cNvSpPr>
          <p:nvPr>
            <p:ph type="title"/>
          </p:nvPr>
        </p:nvSpPr>
        <p:spPr>
          <a:xfrm>
            <a:off x="339725" y="274638"/>
            <a:ext cx="8499475" cy="846137"/>
          </a:xfrm>
        </p:spPr>
        <p:txBody>
          <a:bodyPr/>
          <a:lstStyle/>
          <a:p>
            <a:pPr eaLnBrk="1" hangingPunct="1"/>
            <a:r>
              <a:rPr lang="en-US" altLang="en-US">
                <a:ea typeface="ＭＳ Ｐゴシック" panose="020B0600070205080204" pitchFamily="34" charset="-128"/>
              </a:rPr>
              <a:t>Overview of Results by Topic</a:t>
            </a:r>
          </a:p>
        </p:txBody>
      </p:sp>
      <p:sp>
        <p:nvSpPr>
          <p:cNvPr id="14339" name="Content Placeholder 2">
            <a:extLst>
              <a:ext uri="{FF2B5EF4-FFF2-40B4-BE49-F238E27FC236}">
                <a16:creationId xmlns:a16="http://schemas.microsoft.com/office/drawing/2014/main" id="{5CD7E445-997F-112B-FA1C-8C7D2966948E}"/>
              </a:ext>
            </a:extLst>
          </p:cNvPr>
          <p:cNvSpPr>
            <a:spLocks noGrp="1"/>
          </p:cNvSpPr>
          <p:nvPr>
            <p:ph idx="1"/>
          </p:nvPr>
        </p:nvSpPr>
        <p:spPr>
          <a:xfrm>
            <a:off x="457200" y="1676400"/>
            <a:ext cx="8305800" cy="4648200"/>
          </a:xfrm>
        </p:spPr>
        <p:txBody>
          <a:bodyPr/>
          <a:lstStyle/>
          <a:p>
            <a:pPr marL="57150" indent="0" eaLnBrk="1" hangingPunct="1">
              <a:spcBef>
                <a:spcPts val="0"/>
              </a:spcBef>
              <a:buFont typeface="Arial" charset="0"/>
              <a:buNone/>
              <a:defRPr/>
            </a:pPr>
            <a:r>
              <a:rPr lang="en-US" sz="2000" b="1" dirty="0">
                <a:latin typeface="Times New Roman"/>
                <a:ea typeface="+mn-ea"/>
                <a:cs typeface="Times New Roman"/>
              </a:rPr>
              <a:t>Physical Health</a:t>
            </a:r>
          </a:p>
          <a:p>
            <a:pPr marL="800100" lvl="1" eaLnBrk="1" hangingPunct="1">
              <a:spcBef>
                <a:spcPts val="0"/>
              </a:spcBef>
              <a:spcAft>
                <a:spcPts val="600"/>
              </a:spcAft>
              <a:buFont typeface="Arial" charset="0"/>
              <a:buChar char="–"/>
              <a:defRPr/>
            </a:pPr>
            <a:r>
              <a:rPr lang="en-US" sz="1800" dirty="0">
                <a:latin typeface="Times New Roman"/>
                <a:ea typeface="+mn-ea"/>
                <a:cs typeface="Times New Roman"/>
              </a:rPr>
              <a:t>Very healthy community even when adjusted for age (lower than state average for many serious health conditions, etc.); </a:t>
            </a:r>
            <a:r>
              <a:rPr lang="en-US" sz="1800" dirty="0">
                <a:latin typeface="Times New Roman"/>
                <a:cs typeface="Times New Roman"/>
              </a:rPr>
              <a:t>slightly less likely than average to eat healthy and exercise</a:t>
            </a:r>
            <a:endParaRPr lang="en-US" sz="1800" dirty="0">
              <a:latin typeface="Times New Roman"/>
              <a:ea typeface="+mn-ea"/>
              <a:cs typeface="Times New Roman"/>
            </a:endParaRPr>
          </a:p>
          <a:p>
            <a:pPr marL="800100" lvl="1" eaLnBrk="1" hangingPunct="1">
              <a:spcBef>
                <a:spcPts val="0"/>
              </a:spcBef>
              <a:spcAft>
                <a:spcPts val="600"/>
              </a:spcAft>
              <a:buFont typeface="Arial" charset="0"/>
              <a:buChar char="–"/>
              <a:defRPr/>
            </a:pPr>
            <a:r>
              <a:rPr lang="en-US" sz="1800" dirty="0">
                <a:latin typeface="Times New Roman"/>
                <a:ea typeface="+mn-ea"/>
                <a:cs typeface="Times New Roman"/>
              </a:rPr>
              <a:t>Concerns/needs are (percent of respondents who selected these among their top three): </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34% - affordable health services</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30% - affordable health insurance</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29% - facilities for physical activities</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22% - increased health education/prevention</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19% - affordable prescriptions</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17% - access to healthy food options</a:t>
            </a:r>
          </a:p>
          <a:p>
            <a:pPr marL="971550" lvl="2" indent="0" eaLnBrk="1" hangingPunct="1">
              <a:spcBef>
                <a:spcPts val="0"/>
              </a:spcBef>
              <a:spcAft>
                <a:spcPts val="600"/>
              </a:spcAft>
              <a:buFont typeface="Arial" charset="0"/>
              <a:buNone/>
              <a:defRPr/>
            </a:pPr>
            <a:r>
              <a:rPr lang="en-US" sz="1800" dirty="0">
                <a:latin typeface="Times New Roman"/>
                <a:ea typeface="+mn-ea"/>
                <a:cs typeface="Times New Roman"/>
              </a:rPr>
              <a:t>Note:  </a:t>
            </a:r>
            <a:r>
              <a:rPr lang="en-US" sz="1800" dirty="0">
                <a:latin typeface="Times New Roman"/>
                <a:cs typeface="Times New Roman"/>
              </a:rPr>
              <a:t>none of the top ranked needs were selected by more than 50% of respondents</a:t>
            </a:r>
            <a:endParaRPr lang="en-US" sz="1800" dirty="0">
              <a:latin typeface="Times New Roman"/>
              <a:ea typeface="+mn-ea"/>
              <a:cs typeface="Times New Roman"/>
            </a:endParaRPr>
          </a:p>
          <a:p>
            <a:pPr eaLnBrk="1" hangingPunct="1">
              <a:buFont typeface="Arial" charset="0"/>
              <a:buChar char="•"/>
              <a:defRPr/>
            </a:pPr>
            <a:endParaRPr lang="en-US" dirty="0">
              <a:latin typeface="Times New Roman"/>
              <a:ea typeface="+mn-ea"/>
              <a:cs typeface="Times New Roman"/>
            </a:endParaRPr>
          </a:p>
          <a:p>
            <a:pPr eaLnBrk="1" hangingPunct="1">
              <a:buFont typeface="Arial" charset="0"/>
              <a:buChar char="•"/>
              <a:defRPr/>
            </a:pPr>
            <a:endParaRPr lang="en-US" dirty="0">
              <a:latin typeface="Arial" charset="0"/>
              <a:ea typeface="+mn-ea"/>
              <a:cs typeface="Arial" charset="0"/>
            </a:endParaRPr>
          </a:p>
        </p:txBody>
      </p:sp>
      <p:sp>
        <p:nvSpPr>
          <p:cNvPr id="3" name="Rectangle 2">
            <a:extLst>
              <a:ext uri="{FF2B5EF4-FFF2-40B4-BE49-F238E27FC236}">
                <a16:creationId xmlns:a16="http://schemas.microsoft.com/office/drawing/2014/main" id="{03D7ADFB-35C6-8016-50BA-8F7A176514C6}"/>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39940" name="Picture 1">
            <a:extLst>
              <a:ext uri="{FF2B5EF4-FFF2-40B4-BE49-F238E27FC236}">
                <a16:creationId xmlns:a16="http://schemas.microsoft.com/office/drawing/2014/main" id="{0DB611C7-0904-EF2D-AD1F-4FA24A9CE377}"/>
              </a:ext>
            </a:extLst>
          </p:cNvPr>
          <p:cNvPicPr>
            <a:picLocks noChangeAspect="1"/>
          </p:cNvPicPr>
          <p:nvPr/>
        </p:nvPicPr>
        <p:blipFill>
          <a:blip r:embed="rId3">
            <a:extLst>
              <a:ext uri="{28A0092B-C50C-407E-A947-70E740481C1C}">
                <a14:useLocalDpi xmlns:a14="http://schemas.microsoft.com/office/drawing/2010/main" val="0"/>
              </a:ext>
            </a:extLst>
          </a:blip>
          <a:srcRect l="6024" t="16766" r="7098" b="17412"/>
          <a:stretch>
            <a:fillRect/>
          </a:stretch>
        </p:blipFill>
        <p:spPr bwMode="auto">
          <a:xfrm>
            <a:off x="5867400" y="5791200"/>
            <a:ext cx="3025775"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a:extLst>
              <a:ext uri="{FF2B5EF4-FFF2-40B4-BE49-F238E27FC236}">
                <a16:creationId xmlns:a16="http://schemas.microsoft.com/office/drawing/2014/main" id="{E706B257-C184-06CF-5D3C-C16EECA006EA}"/>
              </a:ext>
            </a:extLst>
          </p:cNvPr>
          <p:cNvSpPr>
            <a:spLocks noGrp="1"/>
          </p:cNvSpPr>
          <p:nvPr>
            <p:ph type="title"/>
          </p:nvPr>
        </p:nvSpPr>
        <p:spPr>
          <a:xfrm>
            <a:off x="339725" y="274638"/>
            <a:ext cx="8499475" cy="846137"/>
          </a:xfrm>
        </p:spPr>
        <p:txBody>
          <a:bodyPr/>
          <a:lstStyle/>
          <a:p>
            <a:pPr eaLnBrk="1" hangingPunct="1"/>
            <a:endParaRPr lang="en-US" altLang="en-US">
              <a:ea typeface="ＭＳ Ｐゴシック" panose="020B0600070205080204" pitchFamily="34" charset="-128"/>
            </a:endParaRPr>
          </a:p>
        </p:txBody>
      </p:sp>
      <p:pic>
        <p:nvPicPr>
          <p:cNvPr id="41986" name="Content Placeholder 2">
            <a:extLst>
              <a:ext uri="{FF2B5EF4-FFF2-40B4-BE49-F238E27FC236}">
                <a16:creationId xmlns:a16="http://schemas.microsoft.com/office/drawing/2014/main" id="{3C129CA7-1F88-ED64-6241-F51B8CD1759D}"/>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3692525" y="3127375"/>
            <a:ext cx="1524000" cy="1471613"/>
          </a:xfrm>
        </p:spPr>
      </p:pic>
      <p:sp>
        <p:nvSpPr>
          <p:cNvPr id="4" name="Rectangle 3">
            <a:extLst>
              <a:ext uri="{FF2B5EF4-FFF2-40B4-BE49-F238E27FC236}">
                <a16:creationId xmlns:a16="http://schemas.microsoft.com/office/drawing/2014/main" id="{58FEBA7D-33DB-98C6-73AD-2CA5418B3AA6}"/>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41988" name="Slide Number Placeholder 6">
            <a:extLst>
              <a:ext uri="{FF2B5EF4-FFF2-40B4-BE49-F238E27FC236}">
                <a16:creationId xmlns:a16="http://schemas.microsoft.com/office/drawing/2014/main" id="{F8EA6055-946E-7FF2-F0FB-7413C50FDD8E}"/>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CE6A205C-F3F8-A042-BE5A-B4293C58A2F8}" type="slidenum">
              <a:rPr lang="en-US" altLang="en-US" sz="1200">
                <a:solidFill>
                  <a:srgbClr val="7F7F7F"/>
                </a:solidFill>
                <a:latin typeface="Calibri" panose="020F0502020204030204" pitchFamily="34" charset="0"/>
                <a:cs typeface="Arial" panose="020B0604020202020204" pitchFamily="34" charset="0"/>
              </a:rPr>
              <a:pPr eaLnBrk="1" hangingPunct="1"/>
              <a:t>22</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10" name="Content Placeholder 3">
            <a:extLst>
              <a:ext uri="{FF2B5EF4-FFF2-40B4-BE49-F238E27FC236}">
                <a16:creationId xmlns:a16="http://schemas.microsoft.com/office/drawing/2014/main" id="{10534802-DDC1-4EBB-9951-661F3E6944BD}"/>
              </a:ext>
            </a:extLst>
          </p:cNvPr>
          <p:cNvGraphicFramePr>
            <a:graphicFrameLocks/>
          </p:cNvGraphicFramePr>
          <p:nvPr/>
        </p:nvGraphicFramePr>
        <p:xfrm>
          <a:off x="152400" y="76200"/>
          <a:ext cx="8921750" cy="6681788"/>
        </p:xfrm>
        <a:graphic>
          <a:graphicData uri="http://schemas.openxmlformats.org/drawingml/2006/table">
            <a:tbl>
              <a:tblPr firstRow="1" bandRow="1">
                <a:noFill/>
                <a:tableStyleId>{775DCB02-9BB8-47FD-8907-85C794F793BA}</a:tableStyleId>
              </a:tblPr>
              <a:tblGrid>
                <a:gridCol w="6048644">
                  <a:extLst>
                    <a:ext uri="{9D8B030D-6E8A-4147-A177-3AD203B41FA5}">
                      <a16:colId xmlns:a16="http://schemas.microsoft.com/office/drawing/2014/main" val="20000"/>
                    </a:ext>
                  </a:extLst>
                </a:gridCol>
                <a:gridCol w="1360945">
                  <a:extLst>
                    <a:ext uri="{9D8B030D-6E8A-4147-A177-3AD203B41FA5}">
                      <a16:colId xmlns:a16="http://schemas.microsoft.com/office/drawing/2014/main" val="20001"/>
                    </a:ext>
                  </a:extLst>
                </a:gridCol>
                <a:gridCol w="1512161">
                  <a:extLst>
                    <a:ext uri="{9D8B030D-6E8A-4147-A177-3AD203B41FA5}">
                      <a16:colId xmlns:a16="http://schemas.microsoft.com/office/drawing/2014/main" val="20002"/>
                    </a:ext>
                  </a:extLst>
                </a:gridCol>
              </a:tblGrid>
              <a:tr h="1030281">
                <a:tc>
                  <a:txBody>
                    <a:bodyPr/>
                    <a:lstStyle/>
                    <a:p>
                      <a:r>
                        <a:rPr lang="en-US" sz="2400" dirty="0"/>
                        <a:t>Health Data from Secondary Sources </a:t>
                      </a:r>
                    </a:p>
                    <a:p>
                      <a:r>
                        <a:rPr lang="en-US" sz="1800" b="0" dirty="0"/>
                        <a:t>(2013 data, unless otherwise indicated)</a:t>
                      </a:r>
                    </a:p>
                  </a:txBody>
                  <a:tcPr marL="91447" marR="91447" marT="45719" marB="45719"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Kansas</a:t>
                      </a:r>
                    </a:p>
                  </a:txBody>
                  <a:tcPr marL="91447" marR="91447" marT="45719" marB="45719"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Riley County</a:t>
                      </a:r>
                    </a:p>
                  </a:txBody>
                  <a:tcPr marL="91447" marR="91447" marT="45719" marB="45719" anchor="ctr">
                    <a:lnB w="12700" cap="flat" cmpd="sng" algn="ctr">
                      <a:solidFill>
                        <a:srgbClr val="6CA644"/>
                      </a:solidFill>
                      <a:prstDash val="solid"/>
                      <a:round/>
                      <a:headEnd type="none" w="med" len="med"/>
                      <a:tailEnd type="none" w="med" len="med"/>
                    </a:lnB>
                    <a:solidFill>
                      <a:srgbClr val="6CA644"/>
                    </a:solidFill>
                  </a:tcPr>
                </a:tc>
                <a:extLst>
                  <a:ext uri="{0D108BD9-81ED-4DB2-BD59-A6C34878D82A}">
                    <a16:rowId xmlns:a16="http://schemas.microsoft.com/office/drawing/2014/main" val="10000"/>
                  </a:ext>
                </a:extLst>
              </a:tr>
              <a:tr h="1133310">
                <a:tc>
                  <a:txBody>
                    <a:bodyPr/>
                    <a:lstStyle/>
                    <a:p>
                      <a:r>
                        <a:rPr lang="en-US" sz="2800" dirty="0">
                          <a:solidFill>
                            <a:schemeClr val="tx1">
                              <a:lumMod val="50000"/>
                              <a:lumOff val="50000"/>
                            </a:schemeClr>
                          </a:solidFill>
                        </a:rPr>
                        <a:t>Percent adults with fair or poor self- perceived health status</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noFill/>
                  </a:tcPr>
                </a:tc>
                <a:tc>
                  <a:txBody>
                    <a:bodyPr/>
                    <a:lstStyle/>
                    <a:p>
                      <a:pPr algn="ctr"/>
                      <a:r>
                        <a:rPr lang="en-US" sz="2800" dirty="0">
                          <a:solidFill>
                            <a:schemeClr val="tx1">
                              <a:lumMod val="50000"/>
                              <a:lumOff val="50000"/>
                            </a:schemeClr>
                          </a:solidFill>
                        </a:rPr>
                        <a:t>15.4%</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800" dirty="0">
                          <a:solidFill>
                            <a:schemeClr val="tx1">
                              <a:lumMod val="50000"/>
                              <a:lumOff val="50000"/>
                            </a:schemeClr>
                          </a:solidFill>
                        </a:rPr>
                        <a:t>8.7%</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1"/>
                  </a:ext>
                </a:extLst>
              </a:tr>
              <a:tr h="944876">
                <a:tc>
                  <a:txBody>
                    <a:bodyPr/>
                    <a:lstStyle/>
                    <a:p>
                      <a:r>
                        <a:rPr lang="en-US" sz="2800" dirty="0">
                          <a:solidFill>
                            <a:schemeClr val="tx1">
                              <a:lumMod val="50000"/>
                              <a:lumOff val="50000"/>
                            </a:schemeClr>
                          </a:solidFill>
                        </a:rPr>
                        <a:t>Percent population without</a:t>
                      </a:r>
                      <a:r>
                        <a:rPr lang="en-US" sz="2800" baseline="0" dirty="0">
                          <a:solidFill>
                            <a:schemeClr val="tx1">
                              <a:lumMod val="50000"/>
                              <a:lumOff val="50000"/>
                            </a:schemeClr>
                          </a:solidFill>
                        </a:rPr>
                        <a:t> health insurance</a:t>
                      </a:r>
                      <a:endParaRPr lang="en-US" sz="2800" dirty="0">
                        <a:solidFill>
                          <a:schemeClr val="tx1">
                            <a:lumMod val="50000"/>
                            <a:lumOff val="50000"/>
                          </a:schemeClr>
                        </a:solidFill>
                      </a:endParaRP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1F6D2"/>
                    </a:solidFill>
                  </a:tcPr>
                </a:tc>
                <a:tc>
                  <a:txBody>
                    <a:bodyPr/>
                    <a:lstStyle/>
                    <a:p>
                      <a:pPr algn="ctr"/>
                      <a:r>
                        <a:rPr lang="en-US" sz="2800" dirty="0">
                          <a:solidFill>
                            <a:schemeClr val="tx1">
                              <a:lumMod val="50000"/>
                              <a:lumOff val="50000"/>
                            </a:schemeClr>
                          </a:solidFill>
                        </a:rPr>
                        <a:t>12.3%</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800" dirty="0">
                          <a:solidFill>
                            <a:schemeClr val="tx1">
                              <a:lumMod val="50000"/>
                              <a:lumOff val="50000"/>
                            </a:schemeClr>
                          </a:solidFill>
                        </a:rPr>
                        <a:t>6.2%</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2"/>
                  </a:ext>
                </a:extLst>
              </a:tr>
              <a:tr h="863474">
                <a:tc>
                  <a:txBody>
                    <a:bodyPr/>
                    <a:lstStyle/>
                    <a:p>
                      <a:r>
                        <a:rPr lang="en-US" sz="2800" dirty="0">
                          <a:solidFill>
                            <a:schemeClr val="tx1">
                              <a:lumMod val="50000"/>
                              <a:lumOff val="50000"/>
                            </a:schemeClr>
                          </a:solidFill>
                        </a:rPr>
                        <a:t>Percent adults with</a:t>
                      </a:r>
                      <a:r>
                        <a:rPr lang="en-US" sz="2800" baseline="0" dirty="0">
                          <a:solidFill>
                            <a:schemeClr val="tx1">
                              <a:lumMod val="50000"/>
                              <a:lumOff val="50000"/>
                            </a:schemeClr>
                          </a:solidFill>
                        </a:rPr>
                        <a:t> hypertension</a:t>
                      </a:r>
                      <a:endParaRPr lang="en-US" sz="2800" dirty="0">
                        <a:solidFill>
                          <a:schemeClr val="tx1">
                            <a:lumMod val="50000"/>
                            <a:lumOff val="50000"/>
                          </a:schemeClr>
                        </a:solidFill>
                      </a:endParaRP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noFill/>
                  </a:tcPr>
                </a:tc>
                <a:tc>
                  <a:txBody>
                    <a:bodyPr/>
                    <a:lstStyle/>
                    <a:p>
                      <a:pPr algn="ctr"/>
                      <a:r>
                        <a:rPr lang="en-US" sz="2800" dirty="0">
                          <a:solidFill>
                            <a:schemeClr val="tx1">
                              <a:lumMod val="50000"/>
                              <a:lumOff val="50000"/>
                            </a:schemeClr>
                          </a:solidFill>
                        </a:rPr>
                        <a:t>31.3%</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800" dirty="0">
                          <a:solidFill>
                            <a:schemeClr val="tx1">
                              <a:lumMod val="50000"/>
                              <a:lumOff val="50000"/>
                            </a:schemeClr>
                          </a:solidFill>
                        </a:rPr>
                        <a:t>18.9%</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3"/>
                  </a:ext>
                </a:extLst>
              </a:tr>
              <a:tr h="944876">
                <a:tc>
                  <a:txBody>
                    <a:bodyPr/>
                    <a:lstStyle/>
                    <a:p>
                      <a:r>
                        <a:rPr lang="en-US" sz="2800" dirty="0">
                          <a:solidFill>
                            <a:schemeClr val="tx1">
                              <a:lumMod val="50000"/>
                              <a:lumOff val="50000"/>
                            </a:schemeClr>
                          </a:solidFill>
                        </a:rPr>
                        <a:t>Percent adults tested and</a:t>
                      </a:r>
                      <a:r>
                        <a:rPr lang="en-US" sz="2800" baseline="0" dirty="0">
                          <a:solidFill>
                            <a:schemeClr val="tx1">
                              <a:lumMod val="50000"/>
                              <a:lumOff val="50000"/>
                            </a:schemeClr>
                          </a:solidFill>
                        </a:rPr>
                        <a:t> diagnosed with high cholesterol</a:t>
                      </a:r>
                      <a:endParaRPr lang="en-US" sz="2800" dirty="0">
                        <a:solidFill>
                          <a:schemeClr val="tx1">
                            <a:lumMod val="50000"/>
                            <a:lumOff val="50000"/>
                          </a:schemeClr>
                        </a:solidFill>
                      </a:endParaRP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1F6D2"/>
                    </a:solidFill>
                  </a:tcPr>
                </a:tc>
                <a:tc>
                  <a:txBody>
                    <a:bodyPr/>
                    <a:lstStyle/>
                    <a:p>
                      <a:pPr algn="ctr"/>
                      <a:r>
                        <a:rPr lang="en-US" sz="2800" dirty="0">
                          <a:solidFill>
                            <a:schemeClr val="tx1">
                              <a:lumMod val="50000"/>
                              <a:lumOff val="50000"/>
                            </a:schemeClr>
                          </a:solidFill>
                        </a:rPr>
                        <a:t>38.1%</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800" dirty="0">
                          <a:solidFill>
                            <a:schemeClr val="tx1">
                              <a:lumMod val="50000"/>
                              <a:lumOff val="50000"/>
                            </a:schemeClr>
                          </a:solidFill>
                        </a:rPr>
                        <a:t>28.6%</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4"/>
                  </a:ext>
                </a:extLst>
              </a:tr>
              <a:tr h="863474">
                <a:tc>
                  <a:txBody>
                    <a:bodyPr/>
                    <a:lstStyle/>
                    <a:p>
                      <a:r>
                        <a:rPr lang="en-US" sz="2800" dirty="0">
                          <a:solidFill>
                            <a:schemeClr val="tx1">
                              <a:lumMod val="50000"/>
                              <a:lumOff val="50000"/>
                            </a:schemeClr>
                          </a:solidFill>
                        </a:rPr>
                        <a:t>Percent adults diagnosed with diabetes</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noFill/>
                  </a:tcPr>
                </a:tc>
                <a:tc>
                  <a:txBody>
                    <a:bodyPr/>
                    <a:lstStyle/>
                    <a:p>
                      <a:pPr algn="ctr"/>
                      <a:r>
                        <a:rPr lang="en-US" sz="2800" dirty="0">
                          <a:solidFill>
                            <a:schemeClr val="tx1">
                              <a:lumMod val="50000"/>
                              <a:lumOff val="50000"/>
                            </a:schemeClr>
                          </a:solidFill>
                        </a:rPr>
                        <a:t>9.6%</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800" dirty="0">
                          <a:solidFill>
                            <a:schemeClr val="tx1">
                              <a:lumMod val="50000"/>
                              <a:lumOff val="50000"/>
                            </a:schemeClr>
                          </a:solidFill>
                        </a:rPr>
                        <a:t>4.5%</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5"/>
                  </a:ext>
                </a:extLst>
              </a:tr>
              <a:tr h="901497">
                <a:tc>
                  <a:txBody>
                    <a:bodyPr/>
                    <a:lstStyle/>
                    <a:p>
                      <a:r>
                        <a:rPr lang="en-US" sz="2800" dirty="0">
                          <a:solidFill>
                            <a:schemeClr val="tx1">
                              <a:lumMod val="50000"/>
                              <a:lumOff val="50000"/>
                            </a:schemeClr>
                          </a:solidFill>
                        </a:rPr>
                        <a:t>Rate of age-adjusted cancer </a:t>
                      </a:r>
                      <a:r>
                        <a:rPr lang="en-US" sz="2000" dirty="0">
                          <a:solidFill>
                            <a:schemeClr val="tx1">
                              <a:lumMod val="50000"/>
                              <a:lumOff val="50000"/>
                            </a:schemeClr>
                          </a:solidFill>
                        </a:rPr>
                        <a:t>(all cancers, per 100,000,</a:t>
                      </a:r>
                      <a:r>
                        <a:rPr lang="en-US" sz="2000" baseline="0" dirty="0">
                          <a:solidFill>
                            <a:schemeClr val="tx1">
                              <a:lumMod val="50000"/>
                              <a:lumOff val="50000"/>
                            </a:schemeClr>
                          </a:solidFill>
                        </a:rPr>
                        <a:t> 2007-2011)</a:t>
                      </a:r>
                      <a:endParaRPr lang="en-US" sz="2000" dirty="0">
                        <a:solidFill>
                          <a:schemeClr val="tx1">
                            <a:lumMod val="50000"/>
                            <a:lumOff val="50000"/>
                          </a:schemeClr>
                        </a:solidFill>
                      </a:endParaRP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1F6D2"/>
                    </a:solidFill>
                  </a:tcPr>
                </a:tc>
                <a:tc>
                  <a:txBody>
                    <a:bodyPr/>
                    <a:lstStyle/>
                    <a:p>
                      <a:pPr algn="ctr"/>
                      <a:r>
                        <a:rPr lang="en-US" sz="2800" dirty="0">
                          <a:solidFill>
                            <a:schemeClr val="tx1">
                              <a:lumMod val="50000"/>
                              <a:lumOff val="50000"/>
                            </a:schemeClr>
                          </a:solidFill>
                        </a:rPr>
                        <a:t>21.1%</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800" dirty="0">
                          <a:solidFill>
                            <a:schemeClr val="tx1">
                              <a:lumMod val="50000"/>
                              <a:lumOff val="50000"/>
                            </a:schemeClr>
                          </a:solidFill>
                        </a:rPr>
                        <a:t>15.5%</a:t>
                      </a:r>
                    </a:p>
                  </a:txBody>
                  <a:tcPr marL="91447" marR="91447"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a:extLst>
              <a:ext uri="{FF2B5EF4-FFF2-40B4-BE49-F238E27FC236}">
                <a16:creationId xmlns:a16="http://schemas.microsoft.com/office/drawing/2014/main" id="{724B468B-82E7-1070-4077-7673384594DA}"/>
              </a:ext>
            </a:extLst>
          </p:cNvPr>
          <p:cNvSpPr>
            <a:spLocks noGrp="1"/>
          </p:cNvSpPr>
          <p:nvPr>
            <p:ph type="title"/>
          </p:nvPr>
        </p:nvSpPr>
        <p:spPr>
          <a:xfrm>
            <a:off x="339725" y="274638"/>
            <a:ext cx="8499475" cy="846137"/>
          </a:xfrm>
        </p:spPr>
        <p:txBody>
          <a:bodyPr/>
          <a:lstStyle/>
          <a:p>
            <a:pPr eaLnBrk="1" hangingPunct="1"/>
            <a:endParaRPr lang="en-US" altLang="en-US">
              <a:ea typeface="ＭＳ Ｐゴシック" panose="020B0600070205080204" pitchFamily="34" charset="-128"/>
            </a:endParaRPr>
          </a:p>
        </p:txBody>
      </p:sp>
      <p:pic>
        <p:nvPicPr>
          <p:cNvPr id="44034" name="Content Placeholder 2">
            <a:extLst>
              <a:ext uri="{FF2B5EF4-FFF2-40B4-BE49-F238E27FC236}">
                <a16:creationId xmlns:a16="http://schemas.microsoft.com/office/drawing/2014/main" id="{6C9F3E5C-DD5E-FD1E-59E4-F1C021A721BE}"/>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3692525" y="3127375"/>
            <a:ext cx="1524000" cy="1471613"/>
          </a:xfrm>
        </p:spPr>
      </p:pic>
      <p:sp>
        <p:nvSpPr>
          <p:cNvPr id="4" name="Rectangle 3">
            <a:extLst>
              <a:ext uri="{FF2B5EF4-FFF2-40B4-BE49-F238E27FC236}">
                <a16:creationId xmlns:a16="http://schemas.microsoft.com/office/drawing/2014/main" id="{57CA8D55-C369-BAED-3E3D-AACBB3EA0079}"/>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44036" name="Slide Number Placeholder 6">
            <a:extLst>
              <a:ext uri="{FF2B5EF4-FFF2-40B4-BE49-F238E27FC236}">
                <a16:creationId xmlns:a16="http://schemas.microsoft.com/office/drawing/2014/main" id="{393BA9AA-5D24-8E3E-0A22-8ECA9A7B5F91}"/>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A870034F-63A6-5B48-8138-DA9B52B0D3EF}" type="slidenum">
              <a:rPr lang="en-US" altLang="en-US" sz="1200">
                <a:solidFill>
                  <a:srgbClr val="7F7F7F"/>
                </a:solidFill>
                <a:latin typeface="Calibri" panose="020F0502020204030204" pitchFamily="34" charset="0"/>
                <a:cs typeface="Arial" panose="020B0604020202020204" pitchFamily="34" charset="0"/>
              </a:rPr>
              <a:pPr eaLnBrk="1" hangingPunct="1"/>
              <a:t>23</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9" name="Content Placeholder 3">
            <a:extLst>
              <a:ext uri="{FF2B5EF4-FFF2-40B4-BE49-F238E27FC236}">
                <a16:creationId xmlns:a16="http://schemas.microsoft.com/office/drawing/2014/main" id="{7B564FF2-5756-4F2D-E8E7-7D1CCF5911C0}"/>
              </a:ext>
            </a:extLst>
          </p:cNvPr>
          <p:cNvGraphicFramePr>
            <a:graphicFrameLocks/>
          </p:cNvGraphicFramePr>
          <p:nvPr/>
        </p:nvGraphicFramePr>
        <p:xfrm>
          <a:off x="76200" y="76200"/>
          <a:ext cx="8991600" cy="6708775"/>
        </p:xfrm>
        <a:graphic>
          <a:graphicData uri="http://schemas.openxmlformats.org/drawingml/2006/table">
            <a:tbl>
              <a:tblPr firstRow="1" bandRow="1">
                <a:noFill/>
                <a:tableStyleId>{775DCB02-9BB8-47FD-8907-85C794F793BA}</a:tableStyleId>
              </a:tblPr>
              <a:tblGrid>
                <a:gridCol w="60960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tblGrid>
              <a:tr h="1100507">
                <a:tc>
                  <a:txBody>
                    <a:bodyPr/>
                    <a:lstStyle/>
                    <a:p>
                      <a:r>
                        <a:rPr lang="en-US" sz="2800" dirty="0"/>
                        <a:t>Health Data from Secondary Sources </a:t>
                      </a:r>
                    </a:p>
                    <a:p>
                      <a:r>
                        <a:rPr lang="en-US" sz="1800" b="0" dirty="0"/>
                        <a:t>(2013 data, unless otherwise indicated)</a:t>
                      </a:r>
                    </a:p>
                  </a:txBody>
                  <a:tcPr marT="45719" marB="45719"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Kansas</a:t>
                      </a:r>
                    </a:p>
                  </a:txBody>
                  <a:tcPr marT="45719" marB="45719"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Riley County</a:t>
                      </a:r>
                    </a:p>
                  </a:txBody>
                  <a:tcPr marT="45719" marB="45719" anchor="ctr">
                    <a:lnB w="12700" cap="flat" cmpd="sng" algn="ctr">
                      <a:solidFill>
                        <a:srgbClr val="6CA644"/>
                      </a:solidFill>
                      <a:prstDash val="solid"/>
                      <a:round/>
                      <a:headEnd type="none" w="med" len="med"/>
                      <a:tailEnd type="none" w="med" len="med"/>
                    </a:lnB>
                    <a:solidFill>
                      <a:srgbClr val="6CA644"/>
                    </a:solidFill>
                  </a:tcPr>
                </a:tc>
                <a:extLst>
                  <a:ext uri="{0D108BD9-81ED-4DB2-BD59-A6C34878D82A}">
                    <a16:rowId xmlns:a16="http://schemas.microsoft.com/office/drawing/2014/main" val="10000"/>
                  </a:ext>
                </a:extLst>
              </a:tr>
              <a:tr h="701028">
                <a:tc>
                  <a:txBody>
                    <a:bodyPr/>
                    <a:lstStyle/>
                    <a:p>
                      <a:r>
                        <a:rPr lang="en-US" sz="2800" dirty="0">
                          <a:solidFill>
                            <a:schemeClr val="tx1">
                              <a:lumMod val="50000"/>
                              <a:lumOff val="50000"/>
                            </a:schemeClr>
                          </a:solidFill>
                        </a:rPr>
                        <a:t>Percent adults who are obese</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noFill/>
                  </a:tcPr>
                </a:tc>
                <a:tc>
                  <a:txBody>
                    <a:bodyPr/>
                    <a:lstStyle/>
                    <a:p>
                      <a:pPr algn="ctr"/>
                      <a:r>
                        <a:rPr lang="en-US" sz="2400" dirty="0">
                          <a:solidFill>
                            <a:schemeClr val="tx1">
                              <a:lumMod val="50000"/>
                              <a:lumOff val="50000"/>
                            </a:schemeClr>
                          </a:solidFill>
                        </a:rPr>
                        <a:t>30.0%</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20.7%</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1"/>
                  </a:ext>
                </a:extLst>
              </a:tr>
              <a:tr h="701028">
                <a:tc>
                  <a:txBody>
                    <a:bodyPr/>
                    <a:lstStyle/>
                    <a:p>
                      <a:r>
                        <a:rPr lang="en-US" sz="2800" dirty="0">
                          <a:solidFill>
                            <a:schemeClr val="tx1">
                              <a:lumMod val="50000"/>
                              <a:lumOff val="50000"/>
                            </a:schemeClr>
                          </a:solidFill>
                        </a:rPr>
                        <a:t>Percent adults living with a disability</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1F6D2"/>
                    </a:solidFill>
                  </a:tcPr>
                </a:tc>
                <a:tc>
                  <a:txBody>
                    <a:bodyPr/>
                    <a:lstStyle/>
                    <a:p>
                      <a:pPr algn="ctr"/>
                      <a:r>
                        <a:rPr lang="en-US" sz="2400" dirty="0">
                          <a:solidFill>
                            <a:schemeClr val="tx1">
                              <a:lumMod val="50000"/>
                              <a:lumOff val="50000"/>
                            </a:schemeClr>
                          </a:solidFill>
                        </a:rPr>
                        <a:t>21.1%</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15.5%</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2"/>
                  </a:ext>
                </a:extLst>
              </a:tr>
              <a:tr h="1371591">
                <a:tc>
                  <a:txBody>
                    <a:bodyPr/>
                    <a:lstStyle/>
                    <a:p>
                      <a:r>
                        <a:rPr lang="en-US" sz="2800" dirty="0">
                          <a:solidFill>
                            <a:schemeClr val="tx1">
                              <a:lumMod val="50000"/>
                              <a:lumOff val="50000"/>
                            </a:schemeClr>
                          </a:solidFill>
                        </a:rPr>
                        <a:t>Percent</a:t>
                      </a:r>
                      <a:r>
                        <a:rPr lang="en-US" sz="2800" baseline="0" dirty="0">
                          <a:solidFill>
                            <a:schemeClr val="tx1">
                              <a:lumMod val="50000"/>
                              <a:lumOff val="50000"/>
                            </a:schemeClr>
                          </a:solidFill>
                        </a:rPr>
                        <a:t> adults not participating in the recommended level of physical activity (aerobic and/or strengthening)</a:t>
                      </a:r>
                      <a:endParaRPr lang="en-US" sz="2800" dirty="0">
                        <a:solidFill>
                          <a:schemeClr val="tx1">
                            <a:lumMod val="50000"/>
                            <a:lumOff val="50000"/>
                          </a:schemeClr>
                        </a:solidFill>
                      </a:endParaRP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noFill/>
                  </a:tcPr>
                </a:tc>
                <a:tc>
                  <a:txBody>
                    <a:bodyPr/>
                    <a:lstStyle/>
                    <a:p>
                      <a:pPr algn="ctr"/>
                      <a:r>
                        <a:rPr lang="en-US" sz="2400" dirty="0">
                          <a:solidFill>
                            <a:schemeClr val="tx1">
                              <a:lumMod val="50000"/>
                              <a:lumOff val="50000"/>
                            </a:schemeClr>
                          </a:solidFill>
                        </a:rPr>
                        <a:t>82.1%</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73.4%</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3"/>
                  </a:ext>
                </a:extLst>
              </a:tr>
              <a:tr h="944873">
                <a:tc>
                  <a:txBody>
                    <a:bodyPr/>
                    <a:lstStyle/>
                    <a:p>
                      <a:r>
                        <a:rPr lang="en-US" sz="2800" dirty="0">
                          <a:solidFill>
                            <a:schemeClr val="tx1">
                              <a:lumMod val="50000"/>
                              <a:lumOff val="50000"/>
                            </a:schemeClr>
                          </a:solidFill>
                        </a:rPr>
                        <a:t>Percent adults reported consuming</a:t>
                      </a:r>
                      <a:r>
                        <a:rPr lang="en-US" sz="2800" baseline="0" dirty="0">
                          <a:solidFill>
                            <a:schemeClr val="tx1">
                              <a:lumMod val="50000"/>
                              <a:lumOff val="50000"/>
                            </a:schemeClr>
                          </a:solidFill>
                        </a:rPr>
                        <a:t> fruit less than one time per day</a:t>
                      </a:r>
                      <a:endParaRPr lang="en-US" sz="2800" dirty="0">
                        <a:solidFill>
                          <a:schemeClr val="tx1">
                            <a:lumMod val="50000"/>
                            <a:lumOff val="50000"/>
                          </a:schemeClr>
                        </a:solidFill>
                      </a:endParaRP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1F6D2"/>
                    </a:solidFill>
                  </a:tcPr>
                </a:tc>
                <a:tc>
                  <a:txBody>
                    <a:bodyPr/>
                    <a:lstStyle/>
                    <a:p>
                      <a:pPr algn="ctr"/>
                      <a:r>
                        <a:rPr lang="en-US" sz="2400" dirty="0">
                          <a:solidFill>
                            <a:schemeClr val="tx1">
                              <a:lumMod val="50000"/>
                              <a:lumOff val="50000"/>
                            </a:schemeClr>
                          </a:solidFill>
                        </a:rPr>
                        <a:t>41.7%</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44.6%</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4"/>
                  </a:ext>
                </a:extLst>
              </a:tr>
              <a:tr h="944873">
                <a:tc>
                  <a:txBody>
                    <a:bodyPr/>
                    <a:lstStyle/>
                    <a:p>
                      <a:r>
                        <a:rPr lang="en-US" sz="2800" dirty="0">
                          <a:solidFill>
                            <a:schemeClr val="tx1">
                              <a:lumMod val="50000"/>
                              <a:lumOff val="50000"/>
                            </a:schemeClr>
                          </a:solidFill>
                        </a:rPr>
                        <a:t>Percent adults consuming vegetables less than one time per day</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noFill/>
                  </a:tcPr>
                </a:tc>
                <a:tc>
                  <a:txBody>
                    <a:bodyPr/>
                    <a:lstStyle/>
                    <a:p>
                      <a:pPr algn="ctr"/>
                      <a:r>
                        <a:rPr lang="en-US" sz="2400" dirty="0">
                          <a:solidFill>
                            <a:schemeClr val="tx1">
                              <a:lumMod val="50000"/>
                              <a:lumOff val="50000"/>
                            </a:schemeClr>
                          </a:solidFill>
                        </a:rPr>
                        <a:t>22.9%</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27.3%</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5"/>
                  </a:ext>
                </a:extLst>
              </a:tr>
              <a:tr h="944873">
                <a:tc>
                  <a:txBody>
                    <a:bodyPr/>
                    <a:lstStyle/>
                    <a:p>
                      <a:r>
                        <a:rPr lang="en-US" sz="2800" dirty="0">
                          <a:solidFill>
                            <a:schemeClr val="tx1">
                              <a:lumMod val="50000"/>
                              <a:lumOff val="50000"/>
                            </a:schemeClr>
                          </a:solidFill>
                        </a:rPr>
                        <a:t>Percent adults who currently smoke cigarettes</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1F6D2"/>
                    </a:solidFill>
                  </a:tcPr>
                </a:tc>
                <a:tc>
                  <a:txBody>
                    <a:bodyPr/>
                    <a:lstStyle/>
                    <a:p>
                      <a:pPr algn="ctr"/>
                      <a:r>
                        <a:rPr lang="en-US" sz="2400" dirty="0">
                          <a:solidFill>
                            <a:schemeClr val="tx1">
                              <a:lumMod val="50000"/>
                              <a:lumOff val="50000"/>
                            </a:schemeClr>
                          </a:solidFill>
                        </a:rPr>
                        <a:t>20.0%</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19.8%</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a:extLst>
              <a:ext uri="{FF2B5EF4-FFF2-40B4-BE49-F238E27FC236}">
                <a16:creationId xmlns:a16="http://schemas.microsoft.com/office/drawing/2014/main" id="{594822D8-1E96-CCDA-373B-B66A01A7E971}"/>
              </a:ext>
            </a:extLst>
          </p:cNvPr>
          <p:cNvSpPr>
            <a:spLocks noGrp="1"/>
          </p:cNvSpPr>
          <p:nvPr>
            <p:ph type="title"/>
          </p:nvPr>
        </p:nvSpPr>
        <p:spPr>
          <a:xfrm>
            <a:off x="339725" y="274638"/>
            <a:ext cx="8499475" cy="846137"/>
          </a:xfrm>
        </p:spPr>
        <p:txBody>
          <a:bodyPr/>
          <a:lstStyle/>
          <a:p>
            <a:pPr eaLnBrk="1" hangingPunct="1"/>
            <a:r>
              <a:rPr lang="en-US" altLang="en-US">
                <a:ea typeface="ＭＳ Ｐゴシック" panose="020B0600070205080204" pitchFamily="34" charset="-128"/>
              </a:rPr>
              <a:t>Overview of Results by Topic</a:t>
            </a:r>
          </a:p>
        </p:txBody>
      </p:sp>
      <p:sp>
        <p:nvSpPr>
          <p:cNvPr id="14339" name="Content Placeholder 2">
            <a:extLst>
              <a:ext uri="{FF2B5EF4-FFF2-40B4-BE49-F238E27FC236}">
                <a16:creationId xmlns:a16="http://schemas.microsoft.com/office/drawing/2014/main" id="{54573314-76C6-7F59-1B2F-2D203CB6DAC2}"/>
              </a:ext>
            </a:extLst>
          </p:cNvPr>
          <p:cNvSpPr>
            <a:spLocks noGrp="1"/>
          </p:cNvSpPr>
          <p:nvPr>
            <p:ph idx="1"/>
          </p:nvPr>
        </p:nvSpPr>
        <p:spPr>
          <a:xfrm>
            <a:off x="381000" y="1905000"/>
            <a:ext cx="8382000" cy="4343400"/>
          </a:xfrm>
        </p:spPr>
        <p:txBody>
          <a:bodyPr/>
          <a:lstStyle/>
          <a:p>
            <a:pPr marL="57150" indent="0" eaLnBrk="1" hangingPunct="1">
              <a:spcBef>
                <a:spcPts val="0"/>
              </a:spcBef>
              <a:buFont typeface="Arial" charset="0"/>
              <a:buNone/>
              <a:defRPr/>
            </a:pPr>
            <a:r>
              <a:rPr lang="en-US" sz="2000" b="1" dirty="0">
                <a:latin typeface="Times New Roman"/>
                <a:cs typeface="Times New Roman"/>
              </a:rPr>
              <a:t>Mental Health</a:t>
            </a:r>
          </a:p>
          <a:p>
            <a:pPr lvl="1" eaLnBrk="1" hangingPunct="1">
              <a:spcBef>
                <a:spcPts val="0"/>
              </a:spcBef>
              <a:spcAft>
                <a:spcPts val="600"/>
              </a:spcAft>
              <a:buFont typeface="Arial" charset="0"/>
              <a:buChar char="–"/>
              <a:defRPr/>
            </a:pPr>
            <a:r>
              <a:rPr lang="en-US" sz="1800" dirty="0">
                <a:latin typeface="Times New Roman"/>
                <a:cs typeface="Times New Roman"/>
              </a:rPr>
              <a:t>Slightly higher prevalence of mental health issues than state average</a:t>
            </a:r>
          </a:p>
          <a:p>
            <a:pPr lvl="1" eaLnBrk="1" hangingPunct="1">
              <a:spcBef>
                <a:spcPts val="0"/>
              </a:spcBef>
              <a:spcAft>
                <a:spcPts val="600"/>
              </a:spcAft>
              <a:buFont typeface="Arial" charset="0"/>
              <a:buChar char="–"/>
              <a:defRPr/>
            </a:pPr>
            <a:r>
              <a:rPr lang="en-US" sz="1800" dirty="0">
                <a:latin typeface="Times New Roman"/>
                <a:cs typeface="Times New Roman"/>
              </a:rPr>
              <a:t>Serious concerns/needs are (percent of respondents who selected these among their top three): </a:t>
            </a:r>
          </a:p>
          <a:p>
            <a:pPr lvl="2" eaLnBrk="1" hangingPunct="1">
              <a:spcBef>
                <a:spcPts val="0"/>
              </a:spcBef>
              <a:spcAft>
                <a:spcPts val="600"/>
              </a:spcAft>
              <a:buFont typeface="Arial" charset="0"/>
              <a:buChar char="•"/>
              <a:defRPr/>
            </a:pPr>
            <a:r>
              <a:rPr lang="en-US" sz="1800" dirty="0">
                <a:latin typeface="Times New Roman"/>
                <a:cs typeface="Times New Roman"/>
              </a:rPr>
              <a:t>40% - affordable mental health services</a:t>
            </a:r>
          </a:p>
          <a:p>
            <a:pPr lvl="2" eaLnBrk="1" hangingPunct="1">
              <a:spcBef>
                <a:spcPts val="0"/>
              </a:spcBef>
              <a:spcAft>
                <a:spcPts val="600"/>
              </a:spcAft>
              <a:buFont typeface="Arial" charset="0"/>
              <a:buChar char="•"/>
              <a:defRPr/>
            </a:pPr>
            <a:r>
              <a:rPr lang="en-US" sz="1800" dirty="0">
                <a:latin typeface="Times New Roman"/>
                <a:cs typeface="Times New Roman"/>
              </a:rPr>
              <a:t>36% - affordable health insurance that includes mental health care</a:t>
            </a:r>
          </a:p>
          <a:p>
            <a:pPr lvl="2" eaLnBrk="1" hangingPunct="1">
              <a:spcBef>
                <a:spcPts val="0"/>
              </a:spcBef>
              <a:spcAft>
                <a:spcPts val="600"/>
              </a:spcAft>
              <a:buFont typeface="Arial" charset="0"/>
              <a:buChar char="•"/>
              <a:defRPr/>
            </a:pPr>
            <a:r>
              <a:rPr lang="en-US" sz="1800" dirty="0">
                <a:latin typeface="Times New Roman"/>
                <a:cs typeface="Times New Roman"/>
              </a:rPr>
              <a:t>32% - high quality mental health services</a:t>
            </a:r>
          </a:p>
          <a:p>
            <a:pPr lvl="2" eaLnBrk="1" hangingPunct="1">
              <a:spcBef>
                <a:spcPts val="0"/>
              </a:spcBef>
              <a:spcAft>
                <a:spcPts val="600"/>
              </a:spcAft>
              <a:buFont typeface="Arial" charset="0"/>
              <a:buChar char="•"/>
              <a:defRPr/>
            </a:pPr>
            <a:r>
              <a:rPr lang="en-US" sz="1800" dirty="0">
                <a:latin typeface="Times New Roman"/>
                <a:cs typeface="Times New Roman"/>
              </a:rPr>
              <a:t>28% - increased mental health education/prevention</a:t>
            </a:r>
          </a:p>
          <a:p>
            <a:pPr lvl="2" eaLnBrk="1" hangingPunct="1">
              <a:spcBef>
                <a:spcPts val="0"/>
              </a:spcBef>
              <a:spcAft>
                <a:spcPts val="600"/>
              </a:spcAft>
              <a:buFont typeface="Arial" charset="0"/>
              <a:buChar char="•"/>
              <a:defRPr/>
            </a:pPr>
            <a:r>
              <a:rPr lang="en-US" sz="1800" dirty="0">
                <a:latin typeface="Times New Roman"/>
                <a:cs typeface="Times New Roman"/>
              </a:rPr>
              <a:t>27% - increased number of mental health providers</a:t>
            </a:r>
            <a:endParaRPr lang="en-US" sz="1800" dirty="0">
              <a:latin typeface="Times New Roman"/>
              <a:ea typeface="+mn-ea"/>
              <a:cs typeface="Times New Roman"/>
            </a:endParaRPr>
          </a:p>
          <a:p>
            <a:pPr marL="0" indent="0" eaLnBrk="1" hangingPunct="1">
              <a:buFont typeface="Arial" charset="0"/>
              <a:buNone/>
              <a:defRPr/>
            </a:pPr>
            <a:r>
              <a:rPr lang="en-US" sz="1800" dirty="0">
                <a:latin typeface="Times New Roman"/>
                <a:cs typeface="Times New Roman"/>
              </a:rPr>
              <a:t>.</a:t>
            </a:r>
          </a:p>
        </p:txBody>
      </p:sp>
      <p:sp>
        <p:nvSpPr>
          <p:cNvPr id="3" name="Rectangle 2">
            <a:extLst>
              <a:ext uri="{FF2B5EF4-FFF2-40B4-BE49-F238E27FC236}">
                <a16:creationId xmlns:a16="http://schemas.microsoft.com/office/drawing/2014/main" id="{92F2C646-DC9B-03E6-5067-F4B2E952C96E}"/>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46084" name="Picture 1">
            <a:extLst>
              <a:ext uri="{FF2B5EF4-FFF2-40B4-BE49-F238E27FC236}">
                <a16:creationId xmlns:a16="http://schemas.microsoft.com/office/drawing/2014/main" id="{8F95667D-55DE-21E4-FF1F-8A25263F2CBE}"/>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Content Placeholder 2">
            <a:extLst>
              <a:ext uri="{FF2B5EF4-FFF2-40B4-BE49-F238E27FC236}">
                <a16:creationId xmlns:a16="http://schemas.microsoft.com/office/drawing/2014/main" id="{AF58F094-6D06-7801-8E81-59F52121C00A}"/>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B0640174-7734-B946-7433-D79B5D14CD35}"/>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47107" name="Slide Number Placeholder 6">
            <a:extLst>
              <a:ext uri="{FF2B5EF4-FFF2-40B4-BE49-F238E27FC236}">
                <a16:creationId xmlns:a16="http://schemas.microsoft.com/office/drawing/2014/main" id="{8EE4A3D5-B7DB-1492-4AF1-7DBFF37D0066}"/>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22C91E6E-D9BA-904A-965A-62354CA9AD6B}" type="slidenum">
              <a:rPr lang="en-US" altLang="en-US" sz="1200">
                <a:solidFill>
                  <a:srgbClr val="7F7F7F"/>
                </a:solidFill>
                <a:latin typeface="Calibri" panose="020F0502020204030204" pitchFamily="34" charset="0"/>
                <a:cs typeface="Arial" panose="020B0604020202020204" pitchFamily="34" charset="0"/>
              </a:rPr>
              <a:pPr eaLnBrk="1" hangingPunct="1"/>
              <a:t>25</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9" name="Content Placeholder 3">
            <a:extLst>
              <a:ext uri="{FF2B5EF4-FFF2-40B4-BE49-F238E27FC236}">
                <a16:creationId xmlns:a16="http://schemas.microsoft.com/office/drawing/2014/main" id="{9C75CEE7-2F98-D5C3-8632-C97D6EDDC315}"/>
              </a:ext>
            </a:extLst>
          </p:cNvPr>
          <p:cNvGraphicFramePr>
            <a:graphicFrameLocks/>
          </p:cNvGraphicFramePr>
          <p:nvPr/>
        </p:nvGraphicFramePr>
        <p:xfrm>
          <a:off x="76200" y="381000"/>
          <a:ext cx="8991600" cy="4495800"/>
        </p:xfrm>
        <a:graphic>
          <a:graphicData uri="http://schemas.openxmlformats.org/drawingml/2006/table">
            <a:tbl>
              <a:tblPr firstRow="1" bandRow="1">
                <a:noFill/>
                <a:tableStyleId>{775DCB02-9BB8-47FD-8907-85C794F793BA}</a:tableStyleId>
              </a:tblPr>
              <a:tblGrid>
                <a:gridCol w="60960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tblGrid>
              <a:tr h="1485396">
                <a:tc>
                  <a:txBody>
                    <a:bodyPr/>
                    <a:lstStyle/>
                    <a:p>
                      <a:r>
                        <a:rPr lang="en-US" sz="2800" dirty="0"/>
                        <a:t>Data from Secondary Sources </a:t>
                      </a:r>
                    </a:p>
                    <a:p>
                      <a:r>
                        <a:rPr lang="en-US" sz="1800" b="0" dirty="0"/>
                        <a:t>(2013 data, unless otherwise indicated)</a:t>
                      </a:r>
                    </a:p>
                  </a:txBody>
                  <a:tcPr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Kansas</a:t>
                      </a:r>
                    </a:p>
                  </a:txBody>
                  <a:tcPr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Riley County</a:t>
                      </a:r>
                    </a:p>
                  </a:txBody>
                  <a:tcPr anchor="ctr">
                    <a:lnB w="12700" cap="flat" cmpd="sng" algn="ctr">
                      <a:solidFill>
                        <a:srgbClr val="6CA644"/>
                      </a:solidFill>
                      <a:prstDash val="solid"/>
                      <a:round/>
                      <a:headEnd type="none" w="med" len="med"/>
                      <a:tailEnd type="none" w="med" len="med"/>
                    </a:lnB>
                    <a:solidFill>
                      <a:srgbClr val="6CA644"/>
                    </a:solidFill>
                  </a:tcPr>
                </a:tc>
                <a:extLst>
                  <a:ext uri="{0D108BD9-81ED-4DB2-BD59-A6C34878D82A}">
                    <a16:rowId xmlns:a16="http://schemas.microsoft.com/office/drawing/2014/main" val="10000"/>
                  </a:ext>
                </a:extLst>
              </a:tr>
              <a:tr h="1782477">
                <a:tc>
                  <a:txBody>
                    <a:bodyPr/>
                    <a:lstStyle/>
                    <a:p>
                      <a:r>
                        <a:rPr lang="en-US" sz="2800" dirty="0">
                          <a:solidFill>
                            <a:schemeClr val="tx1">
                              <a:lumMod val="50000"/>
                              <a:lumOff val="50000"/>
                            </a:schemeClr>
                          </a:solidFill>
                        </a:rPr>
                        <a:t>Percent of adults reporting that mental</a:t>
                      </a:r>
                      <a:r>
                        <a:rPr lang="en-US" sz="2800" baseline="0" dirty="0">
                          <a:solidFill>
                            <a:schemeClr val="tx1">
                              <a:lumMod val="50000"/>
                              <a:lumOff val="50000"/>
                            </a:schemeClr>
                          </a:solidFill>
                        </a:rPr>
                        <a:t> health was not good on 14 or more days in the past 30 days</a:t>
                      </a:r>
                      <a:endParaRPr lang="en-US" sz="2800" dirty="0">
                        <a:solidFill>
                          <a:schemeClr val="tx1">
                            <a:lumMod val="50000"/>
                            <a:lumOff val="50000"/>
                          </a:schemeClr>
                        </a:solidFill>
                      </a:endParaRPr>
                    </a:p>
                  </a:txBody>
                  <a:tcPr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noFill/>
                  </a:tcPr>
                </a:tc>
                <a:tc>
                  <a:txBody>
                    <a:bodyPr/>
                    <a:lstStyle/>
                    <a:p>
                      <a:pPr algn="ctr"/>
                      <a:r>
                        <a:rPr lang="en-US" sz="2400" dirty="0">
                          <a:solidFill>
                            <a:schemeClr val="tx1">
                              <a:lumMod val="50000"/>
                              <a:lumOff val="50000"/>
                            </a:schemeClr>
                          </a:solidFill>
                        </a:rPr>
                        <a:t>9.7%</a:t>
                      </a:r>
                    </a:p>
                  </a:txBody>
                  <a:tcPr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9.8%</a:t>
                      </a:r>
                    </a:p>
                  </a:txBody>
                  <a:tcPr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1"/>
                  </a:ext>
                </a:extLst>
              </a:tr>
              <a:tr h="1227928">
                <a:tc>
                  <a:txBody>
                    <a:bodyPr/>
                    <a:lstStyle/>
                    <a:p>
                      <a:r>
                        <a:rPr lang="en-US" sz="2800" dirty="0">
                          <a:solidFill>
                            <a:schemeClr val="tx1">
                              <a:lumMod val="50000"/>
                              <a:lumOff val="50000"/>
                            </a:schemeClr>
                          </a:solidFill>
                        </a:rPr>
                        <a:t>Percent of adults ever diagnosed with a depressive disorder</a:t>
                      </a:r>
                    </a:p>
                  </a:txBody>
                  <a:tcPr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1F6D2"/>
                    </a:solidFill>
                  </a:tcPr>
                </a:tc>
                <a:tc>
                  <a:txBody>
                    <a:bodyPr/>
                    <a:lstStyle/>
                    <a:p>
                      <a:pPr algn="ctr"/>
                      <a:r>
                        <a:rPr lang="en-US" sz="2400" dirty="0">
                          <a:solidFill>
                            <a:schemeClr val="tx1">
                              <a:lumMod val="50000"/>
                              <a:lumOff val="50000"/>
                            </a:schemeClr>
                          </a:solidFill>
                        </a:rPr>
                        <a:t>18.1%</a:t>
                      </a:r>
                    </a:p>
                  </a:txBody>
                  <a:tcPr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23.9%</a:t>
                      </a:r>
                    </a:p>
                  </a:txBody>
                  <a:tcPr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a:extLst>
              <a:ext uri="{FF2B5EF4-FFF2-40B4-BE49-F238E27FC236}">
                <a16:creationId xmlns:a16="http://schemas.microsoft.com/office/drawing/2014/main" id="{F1DAA509-D551-EB21-CBA9-D101BD8AA7B1}"/>
              </a:ext>
            </a:extLst>
          </p:cNvPr>
          <p:cNvSpPr>
            <a:spLocks noGrp="1"/>
          </p:cNvSpPr>
          <p:nvPr>
            <p:ph type="title"/>
          </p:nvPr>
        </p:nvSpPr>
        <p:spPr>
          <a:xfrm>
            <a:off x="339725" y="274638"/>
            <a:ext cx="8499475" cy="846137"/>
          </a:xfrm>
        </p:spPr>
        <p:txBody>
          <a:bodyPr/>
          <a:lstStyle/>
          <a:p>
            <a:pPr eaLnBrk="1" hangingPunct="1"/>
            <a:r>
              <a:rPr lang="en-US" altLang="en-US">
                <a:ea typeface="ＭＳ Ｐゴシック" panose="020B0600070205080204" pitchFamily="34" charset="-128"/>
              </a:rPr>
              <a:t>Overview of Results by Topic</a:t>
            </a:r>
          </a:p>
        </p:txBody>
      </p:sp>
      <p:sp>
        <p:nvSpPr>
          <p:cNvPr id="24579" name="Content Placeholder 2">
            <a:extLst>
              <a:ext uri="{FF2B5EF4-FFF2-40B4-BE49-F238E27FC236}">
                <a16:creationId xmlns:a16="http://schemas.microsoft.com/office/drawing/2014/main" id="{118BB40B-14AA-C6AA-1D1B-11F8A2BF6C28}"/>
              </a:ext>
            </a:extLst>
          </p:cNvPr>
          <p:cNvSpPr>
            <a:spLocks noGrp="1"/>
          </p:cNvSpPr>
          <p:nvPr>
            <p:ph idx="1"/>
          </p:nvPr>
        </p:nvSpPr>
        <p:spPr>
          <a:xfrm>
            <a:off x="228600" y="1447800"/>
            <a:ext cx="8763000" cy="3733800"/>
          </a:xfrm>
          <a:ln>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numCol="2"/>
          <a:lstStyle/>
          <a:p>
            <a:pPr marL="0" indent="0" eaLnBrk="1" hangingPunct="1">
              <a:buFont typeface="Arial" charset="0"/>
              <a:buNone/>
              <a:defRPr/>
            </a:pPr>
            <a:r>
              <a:rPr lang="en-US" sz="2000" b="1" dirty="0">
                <a:latin typeface="Times New Roman" charset="0"/>
                <a:cs typeface="Times New Roman" charset="0"/>
              </a:rPr>
              <a:t>Social Issues</a:t>
            </a:r>
          </a:p>
          <a:p>
            <a:pPr lvl="1" eaLnBrk="1" hangingPunct="1">
              <a:buFont typeface="Arial" charset="0"/>
              <a:buChar char="–"/>
              <a:defRPr/>
            </a:pPr>
            <a:r>
              <a:rPr lang="en-US" sz="1800" dirty="0">
                <a:latin typeface="Times New Roman" charset="0"/>
                <a:cs typeface="Times New Roman" charset="0"/>
              </a:rPr>
              <a:t>Social issues that are of most concern (percent of respondents who selected these among their top three):</a:t>
            </a:r>
          </a:p>
          <a:p>
            <a:pPr lvl="2" eaLnBrk="1" hangingPunct="1">
              <a:buFont typeface="Arial" charset="0"/>
              <a:buChar char="•"/>
              <a:defRPr/>
            </a:pPr>
            <a:r>
              <a:rPr lang="en-US" sz="1400" dirty="0">
                <a:latin typeface="Times New Roman" charset="0"/>
                <a:cs typeface="Times New Roman" charset="0"/>
              </a:rPr>
              <a:t>27% - inattentive driving</a:t>
            </a:r>
          </a:p>
          <a:p>
            <a:pPr lvl="2" eaLnBrk="1" hangingPunct="1">
              <a:buFont typeface="Arial" charset="0"/>
              <a:buChar char="•"/>
              <a:defRPr/>
            </a:pPr>
            <a:r>
              <a:rPr lang="en-US" sz="1400" dirty="0">
                <a:latin typeface="Times New Roman" charset="0"/>
                <a:cs typeface="Times New Roman" charset="0"/>
              </a:rPr>
              <a:t>27% - drinking &amp; driving</a:t>
            </a:r>
          </a:p>
          <a:p>
            <a:pPr lvl="2" eaLnBrk="1" hangingPunct="1">
              <a:buFont typeface="Arial" charset="0"/>
              <a:buChar char="•"/>
              <a:defRPr/>
            </a:pPr>
            <a:r>
              <a:rPr lang="en-US" sz="1400" dirty="0">
                <a:latin typeface="Times New Roman" charset="0"/>
                <a:cs typeface="Times New Roman" charset="0"/>
              </a:rPr>
              <a:t>26% - poverty</a:t>
            </a:r>
          </a:p>
          <a:p>
            <a:pPr lvl="2" eaLnBrk="1" hangingPunct="1">
              <a:buFont typeface="Arial" charset="0"/>
              <a:buChar char="•"/>
              <a:defRPr/>
            </a:pPr>
            <a:r>
              <a:rPr lang="en-US" sz="1400" dirty="0">
                <a:latin typeface="Times New Roman" charset="0"/>
                <a:cs typeface="Times New Roman" charset="0"/>
              </a:rPr>
              <a:t>24% - youth drug &amp; alcohol use</a:t>
            </a:r>
          </a:p>
          <a:p>
            <a:pPr lvl="2" eaLnBrk="1" hangingPunct="1">
              <a:buFont typeface="Arial" charset="0"/>
              <a:buChar char="•"/>
              <a:defRPr/>
            </a:pPr>
            <a:r>
              <a:rPr lang="en-US" sz="1400" dirty="0">
                <a:latin typeface="Times New Roman" charset="0"/>
                <a:cs typeface="Times New Roman" charset="0"/>
              </a:rPr>
              <a:t>19% - mental illness</a:t>
            </a:r>
          </a:p>
          <a:p>
            <a:pPr lvl="2" eaLnBrk="1" hangingPunct="1">
              <a:buFont typeface="Arial" charset="0"/>
              <a:buChar char="•"/>
              <a:defRPr/>
            </a:pPr>
            <a:r>
              <a:rPr lang="en-US" sz="1400" dirty="0">
                <a:latin typeface="Times New Roman" charset="0"/>
                <a:cs typeface="Times New Roman" charset="0"/>
              </a:rPr>
              <a:t>18% - adult drug &amp; alcohol use</a:t>
            </a:r>
          </a:p>
          <a:p>
            <a:pPr marL="914400" lvl="2" indent="0" eaLnBrk="1" hangingPunct="1">
              <a:buFont typeface="Arial" charset="0"/>
              <a:buNone/>
              <a:defRPr/>
            </a:pPr>
            <a:r>
              <a:rPr lang="en-US" sz="1400" dirty="0">
                <a:latin typeface="Times New Roman" charset="0"/>
                <a:cs typeface="Times New Roman" charset="0"/>
              </a:rPr>
              <a:t>Note:  three of the top six concerns of respondents are directly related to substance abuse</a:t>
            </a:r>
          </a:p>
          <a:p>
            <a:pPr lvl="1" eaLnBrk="1" hangingPunct="1">
              <a:buFont typeface="Arial" charset="0"/>
              <a:buChar char="–"/>
              <a:defRPr/>
            </a:pPr>
            <a:endParaRPr lang="en-US" sz="1800" dirty="0">
              <a:latin typeface="Times New Roman" charset="0"/>
              <a:cs typeface="Times New Roman" charset="0"/>
            </a:endParaRPr>
          </a:p>
          <a:p>
            <a:pPr lvl="1" eaLnBrk="1" hangingPunct="1">
              <a:buFont typeface="Arial" charset="0"/>
              <a:buChar char="–"/>
              <a:defRPr/>
            </a:pPr>
            <a:r>
              <a:rPr lang="en-US" sz="1800" dirty="0">
                <a:latin typeface="Times New Roman" charset="0"/>
                <a:cs typeface="Times New Roman" charset="0"/>
              </a:rPr>
              <a:t>Top needs related to social issues (percent selected by respondents among their top three): </a:t>
            </a:r>
          </a:p>
          <a:p>
            <a:pPr lvl="2" eaLnBrk="1" hangingPunct="1">
              <a:lnSpc>
                <a:spcPct val="100000"/>
              </a:lnSpc>
              <a:buFont typeface="Arial" charset="0"/>
              <a:buChar char="•"/>
              <a:defRPr/>
            </a:pPr>
            <a:r>
              <a:rPr lang="en-US" sz="1400" dirty="0">
                <a:latin typeface="Times New Roman" charset="0"/>
                <a:cs typeface="Times New Roman" charset="0"/>
              </a:rPr>
              <a:t>34% - availability of services for people with low income – concern about decreasing services</a:t>
            </a:r>
          </a:p>
          <a:p>
            <a:pPr lvl="2" eaLnBrk="1" hangingPunct="1">
              <a:buFont typeface="Arial" charset="0"/>
              <a:buChar char="•"/>
              <a:defRPr/>
            </a:pPr>
            <a:r>
              <a:rPr lang="en-US" sz="1400" dirty="0">
                <a:latin typeface="Times New Roman" charset="0"/>
                <a:cs typeface="Times New Roman" charset="0"/>
              </a:rPr>
              <a:t>26% - positive activities for youth</a:t>
            </a:r>
          </a:p>
          <a:p>
            <a:pPr lvl="2" eaLnBrk="1" hangingPunct="1">
              <a:buFont typeface="Arial" charset="0"/>
              <a:buChar char="•"/>
              <a:defRPr/>
            </a:pPr>
            <a:r>
              <a:rPr lang="en-US" sz="1400" dirty="0">
                <a:latin typeface="Times New Roman" charset="0"/>
                <a:cs typeface="Times New Roman" charset="0"/>
              </a:rPr>
              <a:t>25% - availability of employment; good paying jobs</a:t>
            </a:r>
          </a:p>
          <a:p>
            <a:pPr lvl="2" eaLnBrk="1" hangingPunct="1">
              <a:buFont typeface="Arial" charset="0"/>
              <a:buChar char="•"/>
              <a:defRPr/>
            </a:pPr>
            <a:r>
              <a:rPr lang="en-US" sz="1400" dirty="0">
                <a:latin typeface="Times New Roman" charset="0"/>
                <a:cs typeface="Times New Roman" charset="0"/>
              </a:rPr>
              <a:t>22% - availability of mental health services</a:t>
            </a:r>
          </a:p>
          <a:p>
            <a:pPr lvl="2" eaLnBrk="1" hangingPunct="1">
              <a:buFont typeface="Arial" charset="0"/>
              <a:buChar char="•"/>
              <a:defRPr/>
            </a:pPr>
            <a:r>
              <a:rPr lang="en-US" sz="1400" dirty="0">
                <a:latin typeface="Times New Roman" charset="0"/>
                <a:cs typeface="Times New Roman" charset="0"/>
              </a:rPr>
              <a:t>20% - child care</a:t>
            </a:r>
          </a:p>
          <a:p>
            <a:pPr lvl="1" eaLnBrk="1" hangingPunct="1">
              <a:buFont typeface="Arial" charset="0"/>
              <a:buChar char="–"/>
              <a:defRPr/>
            </a:pPr>
            <a:endParaRPr lang="en-US" sz="1800" dirty="0">
              <a:latin typeface="Times New Roman" charset="0"/>
              <a:cs typeface="Times New Roman" charset="0"/>
            </a:endParaRPr>
          </a:p>
        </p:txBody>
      </p:sp>
      <p:sp>
        <p:nvSpPr>
          <p:cNvPr id="3" name="Rectangle 2">
            <a:extLst>
              <a:ext uri="{FF2B5EF4-FFF2-40B4-BE49-F238E27FC236}">
                <a16:creationId xmlns:a16="http://schemas.microsoft.com/office/drawing/2014/main" id="{7C976932-088D-1756-1206-EFCB3EE38464}"/>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49156" name="Picture 1">
            <a:extLst>
              <a:ext uri="{FF2B5EF4-FFF2-40B4-BE49-F238E27FC236}">
                <a16:creationId xmlns:a16="http://schemas.microsoft.com/office/drawing/2014/main" id="{D3257A2B-EAFA-29B1-0624-F5AD537B9826}"/>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TextBox 1">
            <a:extLst>
              <a:ext uri="{FF2B5EF4-FFF2-40B4-BE49-F238E27FC236}">
                <a16:creationId xmlns:a16="http://schemas.microsoft.com/office/drawing/2014/main" id="{325CEB56-71A6-7E18-F9B9-6447297E72AA}"/>
              </a:ext>
            </a:extLst>
          </p:cNvPr>
          <p:cNvSpPr txBox="1">
            <a:spLocks noChangeArrowheads="1"/>
          </p:cNvSpPr>
          <p:nvPr/>
        </p:nvSpPr>
        <p:spPr bwMode="auto">
          <a:xfrm>
            <a:off x="609600" y="5249863"/>
            <a:ext cx="52578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panose="020B0604020202020204" pitchFamily="34" charset="0"/>
                <a:ea typeface="ＭＳ Ｐゴシック" panose="020B0600070205080204" pitchFamily="34" charset="-128"/>
              </a:defRPr>
            </a:lvl1pPr>
            <a:lvl2pPr>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lvl="1"/>
            <a:r>
              <a:rPr lang="en-US" altLang="en-US" sz="1400" i="1">
                <a:latin typeface="Times New Roman" panose="02020603050405020304" pitchFamily="18" charset="0"/>
              </a:rPr>
              <a:t>Over 17% of respondents reported having experienced or witnessed discrimination related to race and sexual orientation; most likely occurring in connection with public accommodations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Content Placeholder 2">
            <a:extLst>
              <a:ext uri="{FF2B5EF4-FFF2-40B4-BE49-F238E27FC236}">
                <a16:creationId xmlns:a16="http://schemas.microsoft.com/office/drawing/2014/main" id="{3BA164B9-CD89-DA6D-4043-E10C5D49A8DA}"/>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18892495-54FA-A353-ADE0-64F86C631EBE}"/>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50179" name="Slide Number Placeholder 6">
            <a:extLst>
              <a:ext uri="{FF2B5EF4-FFF2-40B4-BE49-F238E27FC236}">
                <a16:creationId xmlns:a16="http://schemas.microsoft.com/office/drawing/2014/main" id="{ED28001A-9AF9-EF44-0585-00893FEBFF58}"/>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7C9DC2CF-9BE4-5641-AB37-3E419B190D53}" type="slidenum">
              <a:rPr lang="en-US" altLang="en-US" sz="1200">
                <a:solidFill>
                  <a:srgbClr val="7F7F7F"/>
                </a:solidFill>
                <a:latin typeface="Calibri" panose="020F0502020204030204" pitchFamily="34" charset="0"/>
                <a:cs typeface="Arial" panose="020B0604020202020204" pitchFamily="34" charset="0"/>
              </a:rPr>
              <a:pPr eaLnBrk="1" hangingPunct="1"/>
              <a:t>27</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9" name="Content Placeholder 3">
            <a:extLst>
              <a:ext uri="{FF2B5EF4-FFF2-40B4-BE49-F238E27FC236}">
                <a16:creationId xmlns:a16="http://schemas.microsoft.com/office/drawing/2014/main" id="{7D76C38D-513F-A971-C52A-20E2DFA267BD}"/>
              </a:ext>
            </a:extLst>
          </p:cNvPr>
          <p:cNvGraphicFramePr>
            <a:graphicFrameLocks/>
          </p:cNvGraphicFramePr>
          <p:nvPr/>
        </p:nvGraphicFramePr>
        <p:xfrm>
          <a:off x="127000" y="152400"/>
          <a:ext cx="8864600" cy="3211513"/>
        </p:xfrm>
        <a:graphic>
          <a:graphicData uri="http://schemas.openxmlformats.org/drawingml/2006/table">
            <a:tbl>
              <a:tblPr firstRow="1" bandRow="1">
                <a:noFill/>
                <a:tableStyleId>{775DCB02-9BB8-47FD-8907-85C794F793BA}</a:tableStyleId>
              </a:tblPr>
              <a:tblGrid>
                <a:gridCol w="6009898">
                  <a:extLst>
                    <a:ext uri="{9D8B030D-6E8A-4147-A177-3AD203B41FA5}">
                      <a16:colId xmlns:a16="http://schemas.microsoft.com/office/drawing/2014/main" val="20000"/>
                    </a:ext>
                  </a:extLst>
                </a:gridCol>
                <a:gridCol w="1352228">
                  <a:extLst>
                    <a:ext uri="{9D8B030D-6E8A-4147-A177-3AD203B41FA5}">
                      <a16:colId xmlns:a16="http://schemas.microsoft.com/office/drawing/2014/main" val="20001"/>
                    </a:ext>
                  </a:extLst>
                </a:gridCol>
                <a:gridCol w="1502474">
                  <a:extLst>
                    <a:ext uri="{9D8B030D-6E8A-4147-A177-3AD203B41FA5}">
                      <a16:colId xmlns:a16="http://schemas.microsoft.com/office/drawing/2014/main" val="20002"/>
                    </a:ext>
                  </a:extLst>
                </a:gridCol>
              </a:tblGrid>
              <a:tr h="1218296">
                <a:tc>
                  <a:txBody>
                    <a:bodyPr/>
                    <a:lstStyle/>
                    <a:p>
                      <a:r>
                        <a:rPr lang="en-US" sz="2800" dirty="0"/>
                        <a:t>Data from Secondary Sources </a:t>
                      </a:r>
                    </a:p>
                    <a:p>
                      <a:r>
                        <a:rPr lang="en-US" sz="1800" b="0" dirty="0"/>
                        <a:t>(2012 data, unless otherwise indicated)</a:t>
                      </a:r>
                    </a:p>
                  </a:txBody>
                  <a:tcPr marT="45722" marB="45722"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Kansas</a:t>
                      </a:r>
                    </a:p>
                  </a:txBody>
                  <a:tcPr marT="45722" marB="45722"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Riley County</a:t>
                      </a:r>
                    </a:p>
                  </a:txBody>
                  <a:tcPr marT="45722" marB="45722" anchor="ctr">
                    <a:lnB w="12700" cap="flat" cmpd="sng" algn="ctr">
                      <a:solidFill>
                        <a:srgbClr val="6CA644"/>
                      </a:solidFill>
                      <a:prstDash val="solid"/>
                      <a:round/>
                      <a:headEnd type="none" w="med" len="med"/>
                      <a:tailEnd type="none" w="med" len="med"/>
                    </a:lnB>
                    <a:solidFill>
                      <a:srgbClr val="6CA644"/>
                    </a:solidFill>
                  </a:tcPr>
                </a:tc>
                <a:extLst>
                  <a:ext uri="{0D108BD9-81ED-4DB2-BD59-A6C34878D82A}">
                    <a16:rowId xmlns:a16="http://schemas.microsoft.com/office/drawing/2014/main" val="10000"/>
                  </a:ext>
                </a:extLst>
              </a:tr>
              <a:tr h="974638">
                <a:tc>
                  <a:txBody>
                    <a:bodyPr/>
                    <a:lstStyle/>
                    <a:p>
                      <a:r>
                        <a:rPr lang="en-US" sz="2800" dirty="0">
                          <a:solidFill>
                            <a:schemeClr val="tx1">
                              <a:lumMod val="50000"/>
                              <a:lumOff val="50000"/>
                            </a:schemeClr>
                          </a:solidFill>
                        </a:rPr>
                        <a:t>Percent of persons with food insecurity</a:t>
                      </a:r>
                    </a:p>
                  </a:txBody>
                  <a:tcPr marT="45722" marB="45722"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noFill/>
                  </a:tcPr>
                </a:tc>
                <a:tc>
                  <a:txBody>
                    <a:bodyPr/>
                    <a:lstStyle/>
                    <a:p>
                      <a:pPr algn="ctr"/>
                      <a:r>
                        <a:rPr lang="en-US" sz="2400" dirty="0">
                          <a:solidFill>
                            <a:schemeClr val="tx1">
                              <a:lumMod val="50000"/>
                              <a:lumOff val="50000"/>
                            </a:schemeClr>
                          </a:solidFill>
                        </a:rPr>
                        <a:t>15.0%</a:t>
                      </a:r>
                    </a:p>
                  </a:txBody>
                  <a:tcPr marT="45722" marB="45722"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16.2%</a:t>
                      </a:r>
                    </a:p>
                  </a:txBody>
                  <a:tcPr marT="45722" marB="45722"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1"/>
                  </a:ext>
                </a:extLst>
              </a:tr>
              <a:tr h="1018580">
                <a:tc>
                  <a:txBody>
                    <a:bodyPr/>
                    <a:lstStyle/>
                    <a:p>
                      <a:r>
                        <a:rPr lang="en-US" sz="2800" dirty="0">
                          <a:solidFill>
                            <a:schemeClr val="tx1">
                              <a:lumMod val="50000"/>
                              <a:lumOff val="50000"/>
                            </a:schemeClr>
                          </a:solidFill>
                        </a:rPr>
                        <a:t>Percent of adults who are binge drinkers </a:t>
                      </a:r>
                      <a:r>
                        <a:rPr lang="en-US" sz="2000" dirty="0">
                          <a:solidFill>
                            <a:schemeClr val="tx1">
                              <a:lumMod val="50000"/>
                              <a:lumOff val="50000"/>
                            </a:schemeClr>
                          </a:solidFill>
                        </a:rPr>
                        <a:t>(2013)</a:t>
                      </a:r>
                      <a:endParaRPr lang="en-US" sz="2800" dirty="0">
                        <a:solidFill>
                          <a:schemeClr val="tx1">
                            <a:lumMod val="50000"/>
                            <a:lumOff val="50000"/>
                          </a:schemeClr>
                        </a:solidFill>
                      </a:endParaRPr>
                    </a:p>
                  </a:txBody>
                  <a:tcPr marT="45722" marB="45722"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1F6D2"/>
                    </a:solidFill>
                  </a:tcPr>
                </a:tc>
                <a:tc>
                  <a:txBody>
                    <a:bodyPr/>
                    <a:lstStyle/>
                    <a:p>
                      <a:pPr algn="ctr"/>
                      <a:r>
                        <a:rPr lang="en-US" sz="2400" dirty="0">
                          <a:solidFill>
                            <a:schemeClr val="tx1">
                              <a:lumMod val="50000"/>
                              <a:lumOff val="50000"/>
                            </a:schemeClr>
                          </a:solidFill>
                        </a:rPr>
                        <a:t>15.4%</a:t>
                      </a:r>
                    </a:p>
                  </a:txBody>
                  <a:tcPr marT="45722" marB="45722"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24.4%</a:t>
                      </a:r>
                    </a:p>
                  </a:txBody>
                  <a:tcPr marT="45722" marB="45722"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2"/>
                  </a:ext>
                </a:extLst>
              </a:tr>
            </a:tbl>
          </a:graphicData>
        </a:graphic>
      </p:graphicFrame>
      <p:sp>
        <p:nvSpPr>
          <p:cNvPr id="2" name="TextBox 1">
            <a:extLst>
              <a:ext uri="{FF2B5EF4-FFF2-40B4-BE49-F238E27FC236}">
                <a16:creationId xmlns:a16="http://schemas.microsoft.com/office/drawing/2014/main" id="{BE597ECD-3A5D-79DA-FE7F-0E161A677269}"/>
              </a:ext>
            </a:extLst>
          </p:cNvPr>
          <p:cNvSpPr txBox="1"/>
          <p:nvPr/>
        </p:nvSpPr>
        <p:spPr>
          <a:xfrm>
            <a:off x="228600" y="3657600"/>
            <a:ext cx="8686800" cy="1569660"/>
          </a:xfrm>
          <a:prstGeom prst="rect">
            <a:avLst/>
          </a:prstGeom>
          <a:noFill/>
        </p:spPr>
        <p:txBody>
          <a:bodyPr>
            <a:spAutoFit/>
          </a:bodyPr>
          <a:lstStyle/>
          <a:p>
            <a:pPr>
              <a:defRPr/>
            </a:pPr>
            <a:r>
              <a:rPr lang="en-US" sz="1600" i="1" dirty="0">
                <a:latin typeface="Times New Roman"/>
                <a:ea typeface="ＭＳ Ｐゴシック" charset="0"/>
                <a:cs typeface="Times New Roman"/>
              </a:rPr>
              <a:t>Respondents were asked the question, “Are you often concerned about having enough food for you and/or your family to eat?</a:t>
            </a:r>
          </a:p>
          <a:p>
            <a:pPr>
              <a:defRPr/>
            </a:pPr>
            <a:endParaRPr lang="en-US" sz="1600" i="1" dirty="0">
              <a:latin typeface="Times New Roman"/>
              <a:ea typeface="ＭＳ Ｐゴシック" charset="0"/>
              <a:cs typeface="Times New Roman"/>
            </a:endParaRPr>
          </a:p>
          <a:p>
            <a:pPr lvl="7" defTabSz="457200">
              <a:defRPr/>
            </a:pPr>
            <a:r>
              <a:rPr lang="en-US" sz="1600" dirty="0">
                <a:latin typeface="Times New Roman"/>
                <a:ea typeface="ＭＳ Ｐゴシック" charset="0"/>
                <a:cs typeface="Times New Roman"/>
              </a:rPr>
              <a:t>  9.8%   Yes</a:t>
            </a:r>
          </a:p>
          <a:p>
            <a:pPr lvl="7" defTabSz="457200">
              <a:defRPr/>
            </a:pPr>
            <a:r>
              <a:rPr lang="en-US" sz="1600" dirty="0">
                <a:latin typeface="Times New Roman"/>
                <a:ea typeface="ＭＳ Ｐゴシック" charset="0"/>
                <a:cs typeface="Times New Roman"/>
              </a:rPr>
              <a:t>84.3%   No</a:t>
            </a:r>
          </a:p>
          <a:p>
            <a:pPr lvl="7" defTabSz="457200">
              <a:defRPr/>
            </a:pPr>
            <a:r>
              <a:rPr lang="en-US" sz="1600" dirty="0">
                <a:latin typeface="Times New Roman"/>
                <a:ea typeface="ＭＳ Ｐゴシック" charset="0"/>
                <a:cs typeface="Times New Roman"/>
              </a:rPr>
              <a:t>  5.9%   Not Answered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a:extLst>
              <a:ext uri="{FF2B5EF4-FFF2-40B4-BE49-F238E27FC236}">
                <a16:creationId xmlns:a16="http://schemas.microsoft.com/office/drawing/2014/main" id="{5F80026A-F084-493C-0526-C9213D541950}"/>
              </a:ext>
            </a:extLst>
          </p:cNvPr>
          <p:cNvSpPr>
            <a:spLocks noGrp="1"/>
          </p:cNvSpPr>
          <p:nvPr>
            <p:ph type="title"/>
          </p:nvPr>
        </p:nvSpPr>
        <p:spPr>
          <a:xfrm>
            <a:off x="339725" y="274638"/>
            <a:ext cx="8499475" cy="846137"/>
          </a:xfrm>
        </p:spPr>
        <p:txBody>
          <a:bodyPr/>
          <a:lstStyle/>
          <a:p>
            <a:pPr eaLnBrk="1" hangingPunct="1"/>
            <a:r>
              <a:rPr lang="en-US" altLang="en-US">
                <a:ea typeface="ＭＳ Ｐゴシック" panose="020B0600070205080204" pitchFamily="34" charset="-128"/>
              </a:rPr>
              <a:t>Overview of Results by Topic</a:t>
            </a:r>
          </a:p>
        </p:txBody>
      </p:sp>
      <p:sp>
        <p:nvSpPr>
          <p:cNvPr id="25603" name="Content Placeholder 2">
            <a:extLst>
              <a:ext uri="{FF2B5EF4-FFF2-40B4-BE49-F238E27FC236}">
                <a16:creationId xmlns:a16="http://schemas.microsoft.com/office/drawing/2014/main" id="{BB586C14-CF1C-4D71-622B-73BAB1DDDA10}"/>
              </a:ext>
            </a:extLst>
          </p:cNvPr>
          <p:cNvSpPr>
            <a:spLocks noGrp="1"/>
          </p:cNvSpPr>
          <p:nvPr>
            <p:ph idx="1"/>
          </p:nvPr>
        </p:nvSpPr>
        <p:spPr>
          <a:xfrm>
            <a:off x="228600" y="1524000"/>
            <a:ext cx="8575675" cy="4495800"/>
          </a:xfrm>
          <a:ln>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numCol="2"/>
          <a:lstStyle/>
          <a:p>
            <a:pPr marL="0" indent="0" eaLnBrk="1" hangingPunct="1">
              <a:spcBef>
                <a:spcPct val="0"/>
              </a:spcBef>
              <a:buFont typeface="Arial" charset="0"/>
              <a:buNone/>
              <a:defRPr/>
            </a:pPr>
            <a:r>
              <a:rPr lang="en-US" sz="2000" b="1" dirty="0">
                <a:latin typeface="Times New Roman" charset="0"/>
                <a:cs typeface="Times New Roman" charset="0"/>
              </a:rPr>
              <a:t>Children and Youth</a:t>
            </a:r>
          </a:p>
          <a:p>
            <a:pPr lvl="1" eaLnBrk="1" hangingPunct="1">
              <a:spcBef>
                <a:spcPct val="0"/>
              </a:spcBef>
              <a:spcAft>
                <a:spcPts val="600"/>
              </a:spcAft>
              <a:buFont typeface="Arial" charset="0"/>
              <a:buChar char="–"/>
              <a:defRPr/>
            </a:pPr>
            <a:r>
              <a:rPr lang="en-US" sz="1800" dirty="0">
                <a:latin typeface="Times New Roman" charset="0"/>
                <a:cs typeface="Times New Roman" charset="0"/>
              </a:rPr>
              <a:t>Indicators are fairly positive except related to inadequate prenatal care, infant mortality, and graduation rate</a:t>
            </a:r>
          </a:p>
          <a:p>
            <a:pPr lvl="1" eaLnBrk="1" hangingPunct="1">
              <a:spcBef>
                <a:spcPct val="0"/>
              </a:spcBef>
              <a:spcAft>
                <a:spcPts val="600"/>
              </a:spcAft>
              <a:buFont typeface="Arial" charset="0"/>
              <a:buChar char="–"/>
              <a:defRPr/>
            </a:pPr>
            <a:r>
              <a:rPr lang="en-US" sz="1800" dirty="0">
                <a:latin typeface="Times New Roman" charset="0"/>
                <a:cs typeface="Times New Roman" charset="0"/>
              </a:rPr>
              <a:t>Top needs for children 0-12 years old are </a:t>
            </a:r>
            <a:r>
              <a:rPr lang="en-US" sz="1800" dirty="0">
                <a:latin typeface="Times New Roman"/>
                <a:cs typeface="Times New Roman"/>
              </a:rPr>
              <a:t>(percent of respondents who selected these among their top three)</a:t>
            </a:r>
            <a:r>
              <a:rPr lang="en-US" sz="1800" dirty="0">
                <a:latin typeface="Times New Roman" charset="0"/>
                <a:cs typeface="Times New Roman" charset="0"/>
              </a:rPr>
              <a:t> :</a:t>
            </a:r>
          </a:p>
          <a:p>
            <a:pPr lvl="2" eaLnBrk="1" hangingPunct="1">
              <a:spcBef>
                <a:spcPct val="0"/>
              </a:spcBef>
              <a:spcAft>
                <a:spcPts val="600"/>
              </a:spcAft>
              <a:buFont typeface="Arial" charset="0"/>
              <a:buChar char="•"/>
              <a:defRPr/>
            </a:pPr>
            <a:r>
              <a:rPr lang="en-US" sz="1400" dirty="0">
                <a:latin typeface="Times New Roman" charset="0"/>
                <a:cs typeface="Times New Roman" charset="0"/>
              </a:rPr>
              <a:t>23% - child care</a:t>
            </a:r>
          </a:p>
          <a:p>
            <a:pPr lvl="2" eaLnBrk="1" hangingPunct="1">
              <a:spcBef>
                <a:spcPct val="0"/>
              </a:spcBef>
              <a:spcAft>
                <a:spcPts val="600"/>
              </a:spcAft>
              <a:buFont typeface="Arial" charset="0"/>
              <a:buChar char="•"/>
              <a:defRPr/>
            </a:pPr>
            <a:r>
              <a:rPr lang="en-US" sz="1400" dirty="0">
                <a:latin typeface="Times New Roman" charset="0"/>
                <a:cs typeface="Times New Roman" charset="0"/>
              </a:rPr>
              <a:t>23% - financial assistance to families (for nutrition, child care, housing, etc.)</a:t>
            </a:r>
          </a:p>
          <a:p>
            <a:pPr lvl="2" eaLnBrk="1" hangingPunct="1">
              <a:spcBef>
                <a:spcPct val="0"/>
              </a:spcBef>
              <a:spcAft>
                <a:spcPts val="600"/>
              </a:spcAft>
              <a:buFont typeface="Arial" charset="0"/>
              <a:buChar char="•"/>
              <a:defRPr/>
            </a:pPr>
            <a:r>
              <a:rPr lang="en-US" sz="1400" dirty="0">
                <a:latin typeface="Times New Roman" charset="0"/>
                <a:cs typeface="Times New Roman" charset="0"/>
              </a:rPr>
              <a:t>22% - after school programs</a:t>
            </a:r>
          </a:p>
          <a:p>
            <a:pPr lvl="2" eaLnBrk="1" hangingPunct="1">
              <a:spcBef>
                <a:spcPct val="0"/>
              </a:spcBef>
              <a:spcAft>
                <a:spcPts val="600"/>
              </a:spcAft>
              <a:buFont typeface="Arial" charset="0"/>
              <a:buChar char="•"/>
              <a:defRPr/>
            </a:pPr>
            <a:r>
              <a:rPr lang="en-US" sz="1400" dirty="0">
                <a:latin typeface="Times New Roman" charset="0"/>
                <a:cs typeface="Times New Roman" charset="0"/>
              </a:rPr>
              <a:t>18% - parent education/skills development</a:t>
            </a:r>
          </a:p>
          <a:p>
            <a:pPr lvl="2" eaLnBrk="1" hangingPunct="1">
              <a:spcBef>
                <a:spcPct val="0"/>
              </a:spcBef>
              <a:spcAft>
                <a:spcPts val="600"/>
              </a:spcAft>
              <a:buFont typeface="Arial" charset="0"/>
              <a:buChar char="•"/>
              <a:defRPr/>
            </a:pPr>
            <a:r>
              <a:rPr lang="en-US" sz="1400" dirty="0">
                <a:latin typeface="Times New Roman" charset="0"/>
                <a:cs typeface="Times New Roman" charset="0"/>
              </a:rPr>
              <a:t>17% - recreational activities</a:t>
            </a:r>
          </a:p>
          <a:p>
            <a:pPr lvl="2" eaLnBrk="1" hangingPunct="1">
              <a:spcBef>
                <a:spcPct val="0"/>
              </a:spcBef>
              <a:spcAft>
                <a:spcPts val="600"/>
              </a:spcAft>
              <a:buFont typeface="Arial" charset="0"/>
              <a:buChar char="•"/>
              <a:defRPr/>
            </a:pPr>
            <a:r>
              <a:rPr lang="en-US" sz="1400" dirty="0">
                <a:latin typeface="Times New Roman" charset="0"/>
                <a:cs typeface="Times New Roman" charset="0"/>
              </a:rPr>
              <a:t>15% - mentoring programs for children</a:t>
            </a:r>
          </a:p>
          <a:p>
            <a:pPr marL="914400" lvl="2" indent="0" eaLnBrk="1" hangingPunct="1">
              <a:spcBef>
                <a:spcPct val="0"/>
              </a:spcBef>
              <a:spcAft>
                <a:spcPts val="600"/>
              </a:spcAft>
              <a:buFont typeface="Arial" charset="0"/>
              <a:buNone/>
              <a:defRPr/>
            </a:pPr>
            <a:endParaRPr lang="en-US" sz="1400" dirty="0">
              <a:latin typeface="Times New Roman" charset="0"/>
              <a:cs typeface="Times New Roman" charset="0"/>
            </a:endParaRPr>
          </a:p>
          <a:p>
            <a:pPr marL="914400" lvl="2" indent="0" eaLnBrk="1" hangingPunct="1">
              <a:spcBef>
                <a:spcPct val="0"/>
              </a:spcBef>
              <a:spcAft>
                <a:spcPts val="600"/>
              </a:spcAft>
              <a:buFont typeface="Arial" charset="0"/>
              <a:buNone/>
              <a:defRPr/>
            </a:pPr>
            <a:endParaRPr lang="en-US" sz="1400" dirty="0">
              <a:latin typeface="Times New Roman" charset="0"/>
              <a:cs typeface="Times New Roman" charset="0"/>
            </a:endParaRPr>
          </a:p>
          <a:p>
            <a:pPr marL="914400" lvl="2" indent="0" eaLnBrk="1" hangingPunct="1">
              <a:spcBef>
                <a:spcPct val="0"/>
              </a:spcBef>
              <a:spcAft>
                <a:spcPts val="600"/>
              </a:spcAft>
              <a:buFont typeface="Arial" charset="0"/>
              <a:buNone/>
              <a:defRPr/>
            </a:pPr>
            <a:endParaRPr lang="en-US" sz="1400" dirty="0">
              <a:latin typeface="Times New Roman" charset="0"/>
              <a:cs typeface="Times New Roman" charset="0"/>
            </a:endParaRPr>
          </a:p>
          <a:p>
            <a:pPr marL="914400" lvl="2" indent="0" eaLnBrk="1" hangingPunct="1">
              <a:spcBef>
                <a:spcPct val="0"/>
              </a:spcBef>
              <a:spcAft>
                <a:spcPts val="600"/>
              </a:spcAft>
              <a:buFont typeface="Arial" charset="0"/>
              <a:buNone/>
              <a:defRPr/>
            </a:pPr>
            <a:endParaRPr lang="en-US" sz="1400" dirty="0">
              <a:latin typeface="Times New Roman" charset="0"/>
              <a:cs typeface="Times New Roman" charset="0"/>
            </a:endParaRPr>
          </a:p>
          <a:p>
            <a:pPr marL="914400" lvl="2" indent="0" eaLnBrk="1" hangingPunct="1">
              <a:spcBef>
                <a:spcPct val="0"/>
              </a:spcBef>
              <a:spcAft>
                <a:spcPts val="600"/>
              </a:spcAft>
              <a:buFont typeface="Arial" charset="0"/>
              <a:buNone/>
              <a:defRPr/>
            </a:pPr>
            <a:endParaRPr lang="en-US" sz="1800" dirty="0">
              <a:latin typeface="Times New Roman" charset="0"/>
              <a:cs typeface="Times New Roman" charset="0"/>
            </a:endParaRPr>
          </a:p>
          <a:p>
            <a:pPr lvl="1" eaLnBrk="1" hangingPunct="1">
              <a:spcBef>
                <a:spcPct val="0"/>
              </a:spcBef>
              <a:spcAft>
                <a:spcPts val="600"/>
              </a:spcAft>
              <a:buFont typeface="Arial" charset="0"/>
              <a:buChar char="–"/>
              <a:defRPr/>
            </a:pPr>
            <a:r>
              <a:rPr lang="en-US" sz="1800" dirty="0">
                <a:latin typeface="Times New Roman" charset="0"/>
                <a:cs typeface="Times New Roman" charset="0"/>
              </a:rPr>
              <a:t>Top needs for youth aged 13-18 are </a:t>
            </a:r>
            <a:r>
              <a:rPr lang="en-US" sz="1800" dirty="0">
                <a:latin typeface="Times New Roman"/>
                <a:cs typeface="Times New Roman"/>
              </a:rPr>
              <a:t>(percent of respondents who selected these among their top three)</a:t>
            </a:r>
            <a:r>
              <a:rPr lang="en-US" sz="1800" dirty="0">
                <a:latin typeface="Times New Roman" charset="0"/>
                <a:cs typeface="Times New Roman" charset="0"/>
              </a:rPr>
              <a:t>:</a:t>
            </a:r>
          </a:p>
          <a:p>
            <a:pPr lvl="2" eaLnBrk="1" hangingPunct="1">
              <a:spcBef>
                <a:spcPct val="0"/>
              </a:spcBef>
              <a:spcAft>
                <a:spcPts val="600"/>
              </a:spcAft>
              <a:buFont typeface="Arial" charset="0"/>
              <a:buChar char="•"/>
              <a:defRPr/>
            </a:pPr>
            <a:r>
              <a:rPr lang="en-US" sz="1400" dirty="0">
                <a:latin typeface="Times New Roman" charset="0"/>
                <a:cs typeface="Times New Roman" charset="0"/>
              </a:rPr>
              <a:t>21% - employment opportunities</a:t>
            </a:r>
          </a:p>
          <a:p>
            <a:pPr lvl="2" eaLnBrk="1" hangingPunct="1">
              <a:spcBef>
                <a:spcPct val="0"/>
              </a:spcBef>
              <a:spcAft>
                <a:spcPts val="600"/>
              </a:spcAft>
              <a:buFont typeface="Arial" charset="0"/>
              <a:buChar char="•"/>
              <a:defRPr/>
            </a:pPr>
            <a:r>
              <a:rPr lang="en-US" sz="1400" dirty="0">
                <a:latin typeface="Times New Roman" charset="0"/>
                <a:cs typeface="Times New Roman" charset="0"/>
              </a:rPr>
              <a:t>18% - opportunities to contribute to the community</a:t>
            </a:r>
          </a:p>
          <a:p>
            <a:pPr lvl="2" eaLnBrk="1" hangingPunct="1">
              <a:spcBef>
                <a:spcPct val="0"/>
              </a:spcBef>
              <a:spcAft>
                <a:spcPts val="600"/>
              </a:spcAft>
              <a:buFont typeface="Arial" charset="0"/>
              <a:buChar char="•"/>
              <a:defRPr/>
            </a:pPr>
            <a:r>
              <a:rPr lang="en-US" sz="1400" dirty="0">
                <a:latin typeface="Times New Roman" charset="0"/>
                <a:cs typeface="Times New Roman" charset="0"/>
              </a:rPr>
              <a:t>17% - financial skills training</a:t>
            </a:r>
          </a:p>
          <a:p>
            <a:pPr lvl="2" eaLnBrk="1" hangingPunct="1">
              <a:spcBef>
                <a:spcPct val="0"/>
              </a:spcBef>
              <a:spcAft>
                <a:spcPts val="600"/>
              </a:spcAft>
              <a:buFont typeface="Arial" charset="0"/>
              <a:buChar char="•"/>
              <a:defRPr/>
            </a:pPr>
            <a:r>
              <a:rPr lang="en-US" sz="1400" dirty="0">
                <a:latin typeface="Times New Roman" charset="0"/>
                <a:cs typeface="Times New Roman" charset="0"/>
              </a:rPr>
              <a:t>14% - recreational activities</a:t>
            </a:r>
          </a:p>
          <a:p>
            <a:pPr lvl="2" eaLnBrk="1" hangingPunct="1">
              <a:spcBef>
                <a:spcPct val="0"/>
              </a:spcBef>
              <a:spcAft>
                <a:spcPts val="600"/>
              </a:spcAft>
              <a:buFont typeface="Arial" charset="0"/>
              <a:buChar char="•"/>
              <a:defRPr/>
            </a:pPr>
            <a:r>
              <a:rPr lang="en-US" sz="1400" dirty="0">
                <a:latin typeface="Times New Roman" charset="0"/>
                <a:cs typeface="Times New Roman" charset="0"/>
              </a:rPr>
              <a:t>14% - bullying/relationship violence prevention</a:t>
            </a:r>
          </a:p>
          <a:p>
            <a:pPr lvl="2" eaLnBrk="1" hangingPunct="1">
              <a:spcBef>
                <a:spcPct val="0"/>
              </a:spcBef>
              <a:spcAft>
                <a:spcPts val="600"/>
              </a:spcAft>
              <a:buFont typeface="Arial" charset="0"/>
              <a:buChar char="•"/>
              <a:defRPr/>
            </a:pPr>
            <a:r>
              <a:rPr lang="en-US" sz="1400" dirty="0">
                <a:latin typeface="Times New Roman" charset="0"/>
                <a:cs typeface="Times New Roman" charset="0"/>
              </a:rPr>
              <a:t>14% - appropriate internet/technology use</a:t>
            </a:r>
          </a:p>
          <a:p>
            <a:pPr lvl="1" eaLnBrk="1" hangingPunct="1">
              <a:spcBef>
                <a:spcPct val="0"/>
              </a:spcBef>
              <a:spcAft>
                <a:spcPts val="600"/>
              </a:spcAft>
              <a:buFont typeface="Arial" charset="0"/>
              <a:buNone/>
              <a:defRPr/>
            </a:pPr>
            <a:endParaRPr lang="en-US" sz="1800" dirty="0">
              <a:latin typeface="Arial" charset="0"/>
            </a:endParaRPr>
          </a:p>
          <a:p>
            <a:pPr lvl="2" eaLnBrk="1" hangingPunct="1">
              <a:buFont typeface="Arial" charset="0"/>
              <a:buChar char="•"/>
              <a:defRPr/>
            </a:pPr>
            <a:endParaRPr lang="en-US" sz="1600" dirty="0">
              <a:latin typeface="Klavika Regular" charset="0"/>
            </a:endParaRPr>
          </a:p>
          <a:p>
            <a:pPr marL="0" indent="0" eaLnBrk="1" hangingPunct="1">
              <a:buFont typeface="Arial" charset="0"/>
              <a:buChar char="•"/>
              <a:defRPr/>
            </a:pPr>
            <a:endParaRPr lang="en-US" dirty="0">
              <a:latin typeface="Klavika Regular" charset="0"/>
              <a:cs typeface="Arial" charset="0"/>
            </a:endParaRPr>
          </a:p>
          <a:p>
            <a:pPr marL="0" indent="0" eaLnBrk="1" hangingPunct="1">
              <a:buFont typeface="Arial" charset="0"/>
              <a:buChar char="•"/>
              <a:defRPr/>
            </a:pPr>
            <a:endParaRPr lang="en-US" dirty="0">
              <a:latin typeface="Klavika Regular" charset="0"/>
              <a:cs typeface="Arial" charset="0"/>
            </a:endParaRPr>
          </a:p>
          <a:p>
            <a:pPr marL="0" indent="0" eaLnBrk="1" hangingPunct="1">
              <a:buFont typeface="Arial" charset="0"/>
              <a:buChar char="•"/>
              <a:defRPr/>
            </a:pPr>
            <a:endParaRPr lang="en-US" dirty="0">
              <a:latin typeface="Arial" charset="0"/>
              <a:cs typeface="Arial" charset="0"/>
            </a:endParaRPr>
          </a:p>
        </p:txBody>
      </p:sp>
      <p:sp>
        <p:nvSpPr>
          <p:cNvPr id="3" name="Rectangle 2">
            <a:extLst>
              <a:ext uri="{FF2B5EF4-FFF2-40B4-BE49-F238E27FC236}">
                <a16:creationId xmlns:a16="http://schemas.microsoft.com/office/drawing/2014/main" id="{5BE31903-4A05-4E88-F38B-496043D9F041}"/>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52228" name="Picture 1">
            <a:extLst>
              <a:ext uri="{FF2B5EF4-FFF2-40B4-BE49-F238E27FC236}">
                <a16:creationId xmlns:a16="http://schemas.microsoft.com/office/drawing/2014/main" id="{A0901D1F-0F53-CF29-E04C-55AB67975469}"/>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Content Placeholder 2">
            <a:extLst>
              <a:ext uri="{FF2B5EF4-FFF2-40B4-BE49-F238E27FC236}">
                <a16:creationId xmlns:a16="http://schemas.microsoft.com/office/drawing/2014/main" id="{5D4E1379-0070-64B5-6824-71ABF5CCDD61}"/>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3E5EDFC5-4842-7646-7977-F988FB9346D1}"/>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53251" name="Slide Number Placeholder 6">
            <a:extLst>
              <a:ext uri="{FF2B5EF4-FFF2-40B4-BE49-F238E27FC236}">
                <a16:creationId xmlns:a16="http://schemas.microsoft.com/office/drawing/2014/main" id="{F561508D-8A7C-2CC7-337D-401523101780}"/>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CCB0CBC-2894-D04A-ACB4-412AFEB06A31}" type="slidenum">
              <a:rPr lang="en-US" altLang="en-US" sz="1200">
                <a:solidFill>
                  <a:srgbClr val="7F7F7F"/>
                </a:solidFill>
                <a:latin typeface="Calibri" panose="020F0502020204030204" pitchFamily="34" charset="0"/>
                <a:cs typeface="Arial" panose="020B0604020202020204" pitchFamily="34" charset="0"/>
              </a:rPr>
              <a:pPr eaLnBrk="1" hangingPunct="1"/>
              <a:t>29</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9" name="Content Placeholder 3">
            <a:extLst>
              <a:ext uri="{FF2B5EF4-FFF2-40B4-BE49-F238E27FC236}">
                <a16:creationId xmlns:a16="http://schemas.microsoft.com/office/drawing/2014/main" id="{1D5491C4-1E3B-3AA3-1AC4-6353C647503A}"/>
              </a:ext>
            </a:extLst>
          </p:cNvPr>
          <p:cNvGraphicFramePr>
            <a:graphicFrameLocks/>
          </p:cNvGraphicFramePr>
          <p:nvPr/>
        </p:nvGraphicFramePr>
        <p:xfrm>
          <a:off x="79375" y="76200"/>
          <a:ext cx="8991600" cy="4540250"/>
        </p:xfrm>
        <a:graphic>
          <a:graphicData uri="http://schemas.openxmlformats.org/drawingml/2006/table">
            <a:tbl>
              <a:tblPr firstRow="1" bandRow="1">
                <a:noFill/>
                <a:tableStyleId>{775DCB02-9BB8-47FD-8907-85C794F793BA}</a:tableStyleId>
              </a:tblPr>
              <a:tblGrid>
                <a:gridCol w="60960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tblGrid>
              <a:tr h="1219165">
                <a:tc>
                  <a:txBody>
                    <a:bodyPr/>
                    <a:lstStyle/>
                    <a:p>
                      <a:r>
                        <a:rPr lang="en-US" sz="2800" dirty="0"/>
                        <a:t>Data from Secondary Sources </a:t>
                      </a:r>
                    </a:p>
                    <a:p>
                      <a:r>
                        <a:rPr lang="en-US" sz="1800" b="0" dirty="0"/>
                        <a:t>(2012 data, unless otherwise indicated)</a:t>
                      </a:r>
                    </a:p>
                  </a:txBody>
                  <a:tcPr marT="45719" marB="45719"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Kansas</a:t>
                      </a:r>
                    </a:p>
                  </a:txBody>
                  <a:tcPr marT="45719" marB="45719"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Riley County</a:t>
                      </a:r>
                    </a:p>
                  </a:txBody>
                  <a:tcPr marT="45719" marB="45719" anchor="ctr">
                    <a:lnB w="12700" cap="flat" cmpd="sng" algn="ctr">
                      <a:solidFill>
                        <a:srgbClr val="6CA644"/>
                      </a:solidFill>
                      <a:prstDash val="solid"/>
                      <a:round/>
                      <a:headEnd type="none" w="med" len="med"/>
                      <a:tailEnd type="none" w="med" len="med"/>
                    </a:lnB>
                    <a:solidFill>
                      <a:srgbClr val="6CA644"/>
                    </a:solidFill>
                  </a:tcPr>
                </a:tc>
                <a:extLst>
                  <a:ext uri="{0D108BD9-81ED-4DB2-BD59-A6C34878D82A}">
                    <a16:rowId xmlns:a16="http://schemas.microsoft.com/office/drawing/2014/main" val="10000"/>
                  </a:ext>
                </a:extLst>
              </a:tr>
              <a:tr h="1061586">
                <a:tc>
                  <a:txBody>
                    <a:bodyPr/>
                    <a:lstStyle/>
                    <a:p>
                      <a:r>
                        <a:rPr lang="en-US" sz="2800" dirty="0">
                          <a:solidFill>
                            <a:schemeClr val="tx1">
                              <a:lumMod val="50000"/>
                              <a:lumOff val="50000"/>
                            </a:schemeClr>
                          </a:solidFill>
                        </a:rPr>
                        <a:t>Percent of births with inadequate prenatal care</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noFill/>
                  </a:tcPr>
                </a:tc>
                <a:tc>
                  <a:txBody>
                    <a:bodyPr/>
                    <a:lstStyle/>
                    <a:p>
                      <a:pPr algn="ctr"/>
                      <a:r>
                        <a:rPr lang="en-US" sz="2400" dirty="0">
                          <a:solidFill>
                            <a:schemeClr val="tx1">
                              <a:lumMod val="50000"/>
                              <a:lumOff val="50000"/>
                            </a:schemeClr>
                          </a:solidFill>
                        </a:rPr>
                        <a:t>11.7%</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13.4%</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1"/>
                  </a:ext>
                </a:extLst>
              </a:tr>
              <a:tr h="1150051">
                <a:tc>
                  <a:txBody>
                    <a:bodyPr/>
                    <a:lstStyle/>
                    <a:p>
                      <a:r>
                        <a:rPr lang="en-US" sz="2800" dirty="0">
                          <a:solidFill>
                            <a:schemeClr val="tx1">
                              <a:lumMod val="50000"/>
                              <a:lumOff val="50000"/>
                            </a:schemeClr>
                          </a:solidFill>
                        </a:rPr>
                        <a:t>Percent of premature births</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1F6D2"/>
                    </a:solidFill>
                  </a:tcPr>
                </a:tc>
                <a:tc>
                  <a:txBody>
                    <a:bodyPr/>
                    <a:lstStyle/>
                    <a:p>
                      <a:pPr algn="ctr"/>
                      <a:r>
                        <a:rPr lang="en-US" sz="2400" dirty="0">
                          <a:solidFill>
                            <a:schemeClr val="tx1">
                              <a:lumMod val="50000"/>
                              <a:lumOff val="50000"/>
                            </a:schemeClr>
                          </a:solidFill>
                        </a:rPr>
                        <a:t>9.0%</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7.2%</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2"/>
                  </a:ext>
                </a:extLst>
              </a:tr>
              <a:tr h="1109448">
                <a:tc>
                  <a:txBody>
                    <a:bodyPr/>
                    <a:lstStyle/>
                    <a:p>
                      <a:r>
                        <a:rPr lang="en-US" sz="2800" dirty="0">
                          <a:solidFill>
                            <a:schemeClr val="tx1">
                              <a:lumMod val="50000"/>
                              <a:lumOff val="50000"/>
                            </a:schemeClr>
                          </a:solidFill>
                        </a:rPr>
                        <a:t>Infant</a:t>
                      </a:r>
                      <a:r>
                        <a:rPr lang="en-US" sz="2800" baseline="0" dirty="0">
                          <a:solidFill>
                            <a:schemeClr val="tx1">
                              <a:lumMod val="50000"/>
                              <a:lumOff val="50000"/>
                            </a:schemeClr>
                          </a:solidFill>
                        </a:rPr>
                        <a:t> mortality rate</a:t>
                      </a:r>
                      <a:endParaRPr lang="en-US" sz="2800" dirty="0">
                        <a:solidFill>
                          <a:schemeClr val="tx1">
                            <a:lumMod val="50000"/>
                            <a:lumOff val="50000"/>
                          </a:schemeClr>
                        </a:solidFill>
                      </a:endParaRP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noFill/>
                  </a:tcPr>
                </a:tc>
                <a:tc>
                  <a:txBody>
                    <a:bodyPr/>
                    <a:lstStyle/>
                    <a:p>
                      <a:pPr algn="ctr"/>
                      <a:r>
                        <a:rPr lang="en-US" sz="2400" dirty="0">
                          <a:solidFill>
                            <a:schemeClr val="tx1">
                              <a:lumMod val="50000"/>
                              <a:lumOff val="50000"/>
                            </a:schemeClr>
                          </a:solidFill>
                        </a:rPr>
                        <a:t>6.07</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7.65</a:t>
                      </a:r>
                    </a:p>
                  </a:txBody>
                  <a:tcPr marT="45719" marB="45719"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3">
            <a:extLst>
              <a:ext uri="{FF2B5EF4-FFF2-40B4-BE49-F238E27FC236}">
                <a16:creationId xmlns:a16="http://schemas.microsoft.com/office/drawing/2014/main" id="{CB68DA25-FA68-363E-7EB6-91E9C27BCA27}"/>
              </a:ext>
            </a:extLst>
          </p:cNvPr>
          <p:cNvSpPr>
            <a:spLocks noGrp="1"/>
          </p:cNvSpPr>
          <p:nvPr>
            <p:ph type="title"/>
          </p:nvPr>
        </p:nvSpPr>
        <p:spPr/>
        <p:txBody>
          <a:bodyPr/>
          <a:lstStyle/>
          <a:p>
            <a:pPr eaLnBrk="1" hangingPunct="1"/>
            <a:r>
              <a:rPr lang="en-US" altLang="en-US" b="0">
                <a:ea typeface="ＭＳ Ｐゴシック" panose="020B0600070205080204" pitchFamily="34" charset="-128"/>
              </a:rPr>
              <a:t>Purpose</a:t>
            </a:r>
          </a:p>
        </p:txBody>
      </p:sp>
      <p:sp>
        <p:nvSpPr>
          <p:cNvPr id="11266" name="Content Placeholder 4">
            <a:extLst>
              <a:ext uri="{FF2B5EF4-FFF2-40B4-BE49-F238E27FC236}">
                <a16:creationId xmlns:a16="http://schemas.microsoft.com/office/drawing/2014/main" id="{00C30B46-C81F-BB76-4F93-50A1997E930B}"/>
              </a:ext>
            </a:extLst>
          </p:cNvPr>
          <p:cNvSpPr>
            <a:spLocks noGrp="1"/>
          </p:cNvSpPr>
          <p:nvPr>
            <p:ph sz="half" idx="1"/>
          </p:nvPr>
        </p:nvSpPr>
        <p:spPr>
          <a:xfrm>
            <a:off x="533400" y="2590800"/>
            <a:ext cx="4038600" cy="2743200"/>
          </a:xfrm>
        </p:spPr>
        <p:txBody>
          <a:bodyPr/>
          <a:lstStyle/>
          <a:p>
            <a:pPr marL="457200" indent="-457200" eaLnBrk="1" hangingPunct="1">
              <a:buFont typeface="Calibri" panose="020F0502020204030204" pitchFamily="34" charset="0"/>
              <a:buAutoNum type="arabicPeriod"/>
            </a:pPr>
            <a:r>
              <a:rPr lang="en-US" altLang="en-US" sz="2200">
                <a:latin typeface="Times New Roman" panose="02020603050405020304" pitchFamily="18" charset="0"/>
                <a:ea typeface="ＭＳ Ｐゴシック" panose="020B0600070205080204" pitchFamily="34" charset="-128"/>
              </a:rPr>
              <a:t>General Quality of Life</a:t>
            </a:r>
          </a:p>
          <a:p>
            <a:pPr marL="457200" indent="-457200" eaLnBrk="1" hangingPunct="1">
              <a:buFont typeface="Calibri" panose="020F0502020204030204" pitchFamily="34" charset="0"/>
              <a:buAutoNum type="arabicPeriod"/>
            </a:pPr>
            <a:r>
              <a:rPr lang="en-US" altLang="en-US" sz="2200">
                <a:latin typeface="Times New Roman" panose="02020603050405020304" pitchFamily="18" charset="0"/>
                <a:ea typeface="ＭＳ Ｐゴシック" panose="020B0600070205080204" pitchFamily="34" charset="-128"/>
              </a:rPr>
              <a:t>Physical Health (including physical activity, nutrition and tobacco use)</a:t>
            </a:r>
          </a:p>
          <a:p>
            <a:pPr marL="457200" indent="-457200" eaLnBrk="1" hangingPunct="1">
              <a:buFont typeface="Calibri" panose="020F0502020204030204" pitchFamily="34" charset="0"/>
              <a:buAutoNum type="arabicPeriod"/>
            </a:pPr>
            <a:r>
              <a:rPr lang="en-US" altLang="en-US" sz="2200">
                <a:latin typeface="Times New Roman" panose="02020603050405020304" pitchFamily="18" charset="0"/>
                <a:ea typeface="ＭＳ Ｐゴシック" panose="020B0600070205080204" pitchFamily="34" charset="-128"/>
              </a:rPr>
              <a:t>Mental Health</a:t>
            </a:r>
          </a:p>
          <a:p>
            <a:pPr marL="457200" indent="-457200" eaLnBrk="1" hangingPunct="1">
              <a:buFont typeface="Calibri" panose="020F0502020204030204" pitchFamily="34" charset="0"/>
              <a:buAutoNum type="arabicPeriod"/>
            </a:pPr>
            <a:r>
              <a:rPr lang="en-US" altLang="en-US" sz="2200">
                <a:latin typeface="Times New Roman" panose="02020603050405020304" pitchFamily="18" charset="0"/>
                <a:ea typeface="ＭＳ Ｐゴシック" panose="020B0600070205080204" pitchFamily="34" charset="-128"/>
              </a:rPr>
              <a:t>Social Issues</a:t>
            </a:r>
          </a:p>
          <a:p>
            <a:pPr marL="457200" indent="-457200" eaLnBrk="1" hangingPunct="1">
              <a:buFont typeface="Calibri" panose="020F0502020204030204" pitchFamily="34" charset="0"/>
              <a:buAutoNum type="arabicPeriod"/>
            </a:pPr>
            <a:r>
              <a:rPr lang="en-US" altLang="en-US" sz="2200">
                <a:latin typeface="Times New Roman" panose="02020603050405020304" pitchFamily="18" charset="0"/>
                <a:ea typeface="ＭＳ Ｐゴシック" panose="020B0600070205080204" pitchFamily="34" charset="-128"/>
              </a:rPr>
              <a:t>Children and Youth</a:t>
            </a:r>
          </a:p>
        </p:txBody>
      </p:sp>
      <p:sp>
        <p:nvSpPr>
          <p:cNvPr id="17412" name="Content Placeholder 5">
            <a:extLst>
              <a:ext uri="{FF2B5EF4-FFF2-40B4-BE49-F238E27FC236}">
                <a16:creationId xmlns:a16="http://schemas.microsoft.com/office/drawing/2014/main" id="{2AE984DE-F781-5E8C-5302-517D4ECFCECC}"/>
              </a:ext>
            </a:extLst>
          </p:cNvPr>
          <p:cNvSpPr>
            <a:spLocks noGrp="1"/>
          </p:cNvSpPr>
          <p:nvPr>
            <p:ph sz="half" idx="2"/>
          </p:nvPr>
        </p:nvSpPr>
        <p:spPr>
          <a:xfrm>
            <a:off x="4648200" y="2590800"/>
            <a:ext cx="4114800" cy="2590800"/>
          </a:xfrm>
        </p:spPr>
        <p:txBody>
          <a:bodyPr/>
          <a:lstStyle/>
          <a:p>
            <a:pPr marL="457200" indent="-457200" eaLnBrk="1" hangingPunct="1">
              <a:buFont typeface="+mj-lt"/>
              <a:buAutoNum type="arabicPeriod" startAt="6"/>
              <a:defRPr/>
            </a:pPr>
            <a:r>
              <a:rPr lang="en-US" sz="2200" dirty="0">
                <a:solidFill>
                  <a:prstClr val="black"/>
                </a:solidFill>
                <a:latin typeface="Times New Roman"/>
                <a:ea typeface="+mn-ea"/>
                <a:cs typeface="Times New Roman"/>
              </a:rPr>
              <a:t>Education</a:t>
            </a:r>
          </a:p>
          <a:p>
            <a:pPr marL="457200" indent="-457200" eaLnBrk="1" hangingPunct="1">
              <a:buFont typeface="+mj-lt"/>
              <a:buAutoNum type="arabicPeriod" startAt="6"/>
              <a:defRPr/>
            </a:pPr>
            <a:r>
              <a:rPr lang="en-US" sz="2200" dirty="0">
                <a:solidFill>
                  <a:prstClr val="black"/>
                </a:solidFill>
                <a:latin typeface="Times New Roman"/>
                <a:ea typeface="+mn-ea"/>
                <a:cs typeface="Times New Roman"/>
              </a:rPr>
              <a:t>Aging</a:t>
            </a:r>
          </a:p>
          <a:p>
            <a:pPr marL="457200" indent="-457200" eaLnBrk="1" hangingPunct="1">
              <a:buFont typeface="+mj-lt"/>
              <a:buAutoNum type="arabicPeriod" startAt="6"/>
              <a:defRPr/>
            </a:pPr>
            <a:r>
              <a:rPr lang="en-US" sz="2200" dirty="0">
                <a:solidFill>
                  <a:prstClr val="black"/>
                </a:solidFill>
                <a:latin typeface="Times New Roman"/>
                <a:ea typeface="+mn-ea"/>
                <a:cs typeface="Times New Roman"/>
              </a:rPr>
              <a:t>Housing</a:t>
            </a:r>
          </a:p>
          <a:p>
            <a:pPr marL="457200" indent="-457200" eaLnBrk="1" hangingPunct="1">
              <a:buFont typeface="+mj-lt"/>
              <a:buAutoNum type="arabicPeriod" startAt="6"/>
              <a:defRPr/>
            </a:pPr>
            <a:r>
              <a:rPr lang="en-US" sz="2200" dirty="0">
                <a:solidFill>
                  <a:prstClr val="black"/>
                </a:solidFill>
                <a:latin typeface="Times New Roman"/>
                <a:ea typeface="+mn-ea"/>
                <a:cs typeface="Times New Roman"/>
              </a:rPr>
              <a:t>Transportation</a:t>
            </a:r>
          </a:p>
          <a:p>
            <a:pPr marL="457200" indent="-457200" eaLnBrk="1" hangingPunct="1">
              <a:buFont typeface="+mj-lt"/>
              <a:buAutoNum type="arabicPeriod" startAt="6"/>
              <a:defRPr/>
            </a:pPr>
            <a:r>
              <a:rPr lang="en-US" sz="2200" dirty="0">
                <a:solidFill>
                  <a:prstClr val="black"/>
                </a:solidFill>
                <a:latin typeface="Times New Roman"/>
                <a:ea typeface="+mn-ea"/>
                <a:cs typeface="Times New Roman"/>
              </a:rPr>
              <a:t>Infrastructure</a:t>
            </a:r>
          </a:p>
          <a:p>
            <a:pPr marL="457200" indent="-457200" eaLnBrk="1" hangingPunct="1">
              <a:buFont typeface="+mj-lt"/>
              <a:buAutoNum type="arabicPeriod" startAt="6"/>
              <a:defRPr/>
            </a:pPr>
            <a:r>
              <a:rPr lang="en-US" sz="2200" dirty="0">
                <a:solidFill>
                  <a:prstClr val="black"/>
                </a:solidFill>
                <a:latin typeface="Times New Roman"/>
                <a:ea typeface="+mn-ea"/>
                <a:cs typeface="Times New Roman"/>
              </a:rPr>
              <a:t>Economics and Personal Finance</a:t>
            </a:r>
          </a:p>
          <a:p>
            <a:pPr marL="0" indent="0" eaLnBrk="1" hangingPunct="1">
              <a:buFont typeface="Arial" charset="0"/>
              <a:buNone/>
              <a:defRPr/>
            </a:pPr>
            <a:endParaRPr lang="en-US" dirty="0">
              <a:latin typeface="Arial" charset="0"/>
              <a:ea typeface="+mn-ea"/>
              <a:cs typeface="Arial" charset="0"/>
            </a:endParaRPr>
          </a:p>
        </p:txBody>
      </p:sp>
      <p:sp>
        <p:nvSpPr>
          <p:cNvPr id="2" name="Rectangle 1">
            <a:extLst>
              <a:ext uri="{FF2B5EF4-FFF2-40B4-BE49-F238E27FC236}">
                <a16:creationId xmlns:a16="http://schemas.microsoft.com/office/drawing/2014/main" id="{12478169-8E19-9859-0B5E-42AA6CE4AE13}"/>
              </a:ext>
            </a:extLst>
          </p:cNvPr>
          <p:cNvSpPr/>
          <p:nvPr/>
        </p:nvSpPr>
        <p:spPr>
          <a:xfrm>
            <a:off x="7315200" y="6248400"/>
            <a:ext cx="1676400" cy="50641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11269" name="Picture 4">
            <a:extLst>
              <a:ext uri="{FF2B5EF4-FFF2-40B4-BE49-F238E27FC236}">
                <a16:creationId xmlns:a16="http://schemas.microsoft.com/office/drawing/2014/main" id="{A5B168E8-87B3-65B8-7C97-985074889EB9}"/>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791200" y="5683250"/>
            <a:ext cx="30480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Box 3">
            <a:extLst>
              <a:ext uri="{FF2B5EF4-FFF2-40B4-BE49-F238E27FC236}">
                <a16:creationId xmlns:a16="http://schemas.microsoft.com/office/drawing/2014/main" id="{CE544D92-2985-ADD9-2D40-650B155655A3}"/>
              </a:ext>
            </a:extLst>
          </p:cNvPr>
          <p:cNvSpPr txBox="1">
            <a:spLocks noChangeArrowheads="1"/>
          </p:cNvSpPr>
          <p:nvPr/>
        </p:nvSpPr>
        <p:spPr bwMode="auto">
          <a:xfrm>
            <a:off x="533400" y="1600200"/>
            <a:ext cx="80772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200">
                <a:latin typeface="Times New Roman" panose="02020603050405020304" pitchFamily="18" charset="0"/>
              </a:rPr>
              <a:t>Gather data and community input regarding eleven (11) areas of interest related to quality of life in Riley &amp; Pottawatomie Counties: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a:extLst>
              <a:ext uri="{FF2B5EF4-FFF2-40B4-BE49-F238E27FC236}">
                <a16:creationId xmlns:a16="http://schemas.microsoft.com/office/drawing/2014/main" id="{565494FE-4254-5CF0-6AB8-2E4D726BF191}"/>
              </a:ext>
            </a:extLst>
          </p:cNvPr>
          <p:cNvSpPr>
            <a:spLocks noGrp="1"/>
          </p:cNvSpPr>
          <p:nvPr>
            <p:ph type="title"/>
          </p:nvPr>
        </p:nvSpPr>
        <p:spPr>
          <a:xfrm>
            <a:off x="339725" y="274638"/>
            <a:ext cx="8499475" cy="846137"/>
          </a:xfrm>
        </p:spPr>
        <p:txBody>
          <a:bodyPr/>
          <a:lstStyle/>
          <a:p>
            <a:pPr eaLnBrk="1" hangingPunct="1"/>
            <a:r>
              <a:rPr lang="en-US" altLang="en-US">
                <a:ea typeface="ＭＳ Ｐゴシック" panose="020B0600070205080204" pitchFamily="34" charset="-128"/>
              </a:rPr>
              <a:t>Overview of Results by Topic</a:t>
            </a:r>
          </a:p>
        </p:txBody>
      </p:sp>
      <p:sp>
        <p:nvSpPr>
          <p:cNvPr id="19459" name="Content Placeholder 2">
            <a:extLst>
              <a:ext uri="{FF2B5EF4-FFF2-40B4-BE49-F238E27FC236}">
                <a16:creationId xmlns:a16="http://schemas.microsoft.com/office/drawing/2014/main" id="{EC51C99D-1299-4C1A-7136-046E7A258ECE}"/>
              </a:ext>
            </a:extLst>
          </p:cNvPr>
          <p:cNvSpPr>
            <a:spLocks noGrp="1"/>
          </p:cNvSpPr>
          <p:nvPr>
            <p:ph idx="1"/>
          </p:nvPr>
        </p:nvSpPr>
        <p:spPr>
          <a:xfrm>
            <a:off x="381000" y="1600200"/>
            <a:ext cx="8423275" cy="4724400"/>
          </a:xfrm>
        </p:spPr>
        <p:txBody>
          <a:bodyPr/>
          <a:lstStyle/>
          <a:p>
            <a:pPr marL="0" indent="0" eaLnBrk="1" hangingPunct="1">
              <a:buFont typeface="Arial" charset="0"/>
              <a:buNone/>
              <a:defRPr/>
            </a:pPr>
            <a:r>
              <a:rPr lang="en-US" sz="2000" b="1" dirty="0">
                <a:latin typeface="Times New Roman"/>
                <a:cs typeface="Times New Roman"/>
              </a:rPr>
              <a:t>Education</a:t>
            </a:r>
          </a:p>
          <a:p>
            <a:pPr lvl="1" eaLnBrk="1" hangingPunct="1">
              <a:buFont typeface="Arial" charset="0"/>
              <a:buChar char="–"/>
              <a:defRPr/>
            </a:pPr>
            <a:r>
              <a:rPr lang="en-US" sz="1800" dirty="0">
                <a:latin typeface="Times New Roman"/>
                <a:cs typeface="Times New Roman"/>
              </a:rPr>
              <a:t>In general, respondents rated the quality of school and teachers very high; there is overall satisfaction with education in Riley County</a:t>
            </a:r>
          </a:p>
          <a:p>
            <a:pPr lvl="1" eaLnBrk="1" hangingPunct="1">
              <a:buFont typeface="Arial" charset="0"/>
              <a:buChar char="–"/>
              <a:defRPr/>
            </a:pPr>
            <a:r>
              <a:rPr lang="en-US" sz="1800" dirty="0">
                <a:latin typeface="Times New Roman"/>
                <a:cs typeface="Times New Roman"/>
              </a:rPr>
              <a:t>Top needs regarding education in the community are (percent respondents who selected these among their top three):</a:t>
            </a:r>
          </a:p>
          <a:p>
            <a:pPr lvl="2" eaLnBrk="1" hangingPunct="1">
              <a:buFont typeface="Arial" charset="0"/>
              <a:buChar char="•"/>
              <a:defRPr/>
            </a:pPr>
            <a:r>
              <a:rPr lang="en-US" sz="1600" dirty="0">
                <a:latin typeface="Times New Roman"/>
                <a:cs typeface="Times New Roman"/>
              </a:rPr>
              <a:t>35% - getting and keeping good teachers</a:t>
            </a:r>
          </a:p>
          <a:p>
            <a:pPr lvl="2" eaLnBrk="1" hangingPunct="1">
              <a:buFont typeface="Arial" charset="0"/>
              <a:buChar char="•"/>
              <a:defRPr/>
            </a:pPr>
            <a:r>
              <a:rPr lang="en-US" sz="1600" dirty="0">
                <a:latin typeface="Times New Roman"/>
                <a:cs typeface="Times New Roman"/>
              </a:rPr>
              <a:t>18% - increased parental involvement</a:t>
            </a:r>
          </a:p>
          <a:p>
            <a:pPr lvl="2" eaLnBrk="1" hangingPunct="1">
              <a:buFont typeface="Arial" charset="0"/>
              <a:buChar char="•"/>
              <a:defRPr/>
            </a:pPr>
            <a:r>
              <a:rPr lang="en-US" sz="1600" dirty="0">
                <a:latin typeface="Times New Roman"/>
                <a:cs typeface="Times New Roman"/>
              </a:rPr>
              <a:t>16% - increased expectations for student achievement</a:t>
            </a:r>
          </a:p>
          <a:p>
            <a:pPr lvl="2" eaLnBrk="1" hangingPunct="1">
              <a:buFont typeface="Arial" charset="0"/>
              <a:buChar char="•"/>
              <a:defRPr/>
            </a:pPr>
            <a:r>
              <a:rPr lang="en-US" sz="1600" dirty="0">
                <a:latin typeface="Times New Roman"/>
                <a:cs typeface="Times New Roman"/>
              </a:rPr>
              <a:t>16% - equality in funding among school districts</a:t>
            </a:r>
          </a:p>
          <a:p>
            <a:pPr lvl="2" eaLnBrk="1" hangingPunct="1">
              <a:buFont typeface="Arial" charset="0"/>
              <a:buChar char="•"/>
              <a:defRPr/>
            </a:pPr>
            <a:r>
              <a:rPr lang="en-US" sz="1600" dirty="0">
                <a:latin typeface="Times New Roman"/>
                <a:cs typeface="Times New Roman"/>
              </a:rPr>
              <a:t>14% - more artistic and musical activities</a:t>
            </a:r>
            <a:endParaRPr lang="en-US" sz="1600" dirty="0">
              <a:latin typeface="Arial"/>
              <a:cs typeface="Arial"/>
            </a:endParaRPr>
          </a:p>
          <a:p>
            <a:pPr marL="1200150" lvl="2" eaLnBrk="1" hangingPunct="1">
              <a:buFont typeface="Arial" charset="0"/>
              <a:buChar char="•"/>
              <a:defRPr/>
            </a:pPr>
            <a:endParaRPr lang="en-US" sz="1600" dirty="0">
              <a:latin typeface="Arial"/>
              <a:cs typeface="Arial"/>
            </a:endParaRPr>
          </a:p>
          <a:p>
            <a:pPr eaLnBrk="1" hangingPunct="1">
              <a:buFont typeface="Arial" charset="0"/>
              <a:buChar char="•"/>
              <a:defRPr/>
            </a:pPr>
            <a:endParaRPr lang="en-US" dirty="0">
              <a:latin typeface="Arial"/>
              <a:cs typeface="Arial"/>
            </a:endParaRPr>
          </a:p>
          <a:p>
            <a:pPr eaLnBrk="1" hangingPunct="1">
              <a:buFont typeface="Arial" charset="0"/>
              <a:buChar char="•"/>
              <a:defRPr/>
            </a:pPr>
            <a:endParaRPr lang="en-US" dirty="0">
              <a:latin typeface="Klavika Regular" charset="0"/>
              <a:cs typeface="Arial" charset="0"/>
            </a:endParaRPr>
          </a:p>
          <a:p>
            <a:pPr eaLnBrk="1" hangingPunct="1">
              <a:buFont typeface="Arial" charset="0"/>
              <a:buChar char="•"/>
              <a:defRPr/>
            </a:pPr>
            <a:endParaRPr lang="en-US" dirty="0">
              <a:latin typeface="Arial" charset="0"/>
              <a:cs typeface="Arial" charset="0"/>
            </a:endParaRPr>
          </a:p>
        </p:txBody>
      </p:sp>
      <p:sp>
        <p:nvSpPr>
          <p:cNvPr id="3" name="Rectangle 2">
            <a:extLst>
              <a:ext uri="{FF2B5EF4-FFF2-40B4-BE49-F238E27FC236}">
                <a16:creationId xmlns:a16="http://schemas.microsoft.com/office/drawing/2014/main" id="{36919B0F-0D07-68F7-0217-44C2EE282C11}"/>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55300" name="Picture 1">
            <a:extLst>
              <a:ext uri="{FF2B5EF4-FFF2-40B4-BE49-F238E27FC236}">
                <a16:creationId xmlns:a16="http://schemas.microsoft.com/office/drawing/2014/main" id="{8C662426-2A1F-DD02-0E7F-0A641415BAB8}"/>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Content Placeholder 2">
            <a:extLst>
              <a:ext uri="{FF2B5EF4-FFF2-40B4-BE49-F238E27FC236}">
                <a16:creationId xmlns:a16="http://schemas.microsoft.com/office/drawing/2014/main" id="{AA1DBB24-49BC-3DBD-3ACB-2F47F0ECEB23}"/>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ECC91871-9A24-1C49-7D58-4394F2347BCF}"/>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56323" name="Slide Number Placeholder 6">
            <a:extLst>
              <a:ext uri="{FF2B5EF4-FFF2-40B4-BE49-F238E27FC236}">
                <a16:creationId xmlns:a16="http://schemas.microsoft.com/office/drawing/2014/main" id="{A1D9AC84-FC06-91A4-0F6E-F35E15F2519C}"/>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3FBC88FE-3863-A545-AE4D-750CDFCD6FEC}" type="slidenum">
              <a:rPr lang="en-US" altLang="en-US" sz="1200">
                <a:solidFill>
                  <a:srgbClr val="7F7F7F"/>
                </a:solidFill>
                <a:latin typeface="Calibri" panose="020F0502020204030204" pitchFamily="34" charset="0"/>
                <a:cs typeface="Arial" panose="020B0604020202020204" pitchFamily="34" charset="0"/>
              </a:rPr>
              <a:pPr eaLnBrk="1" hangingPunct="1"/>
              <a:t>31</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9" name="Content Placeholder 3">
            <a:extLst>
              <a:ext uri="{FF2B5EF4-FFF2-40B4-BE49-F238E27FC236}">
                <a16:creationId xmlns:a16="http://schemas.microsoft.com/office/drawing/2014/main" id="{96932D23-4D97-5062-B7DD-55D1C48B8EC8}"/>
              </a:ext>
            </a:extLst>
          </p:cNvPr>
          <p:cNvGraphicFramePr>
            <a:graphicFrameLocks noGrp="1"/>
          </p:cNvGraphicFramePr>
          <p:nvPr/>
        </p:nvGraphicFramePr>
        <p:xfrm>
          <a:off x="76200" y="76200"/>
          <a:ext cx="8991600" cy="5411788"/>
        </p:xfrm>
        <a:graphic>
          <a:graphicData uri="http://schemas.openxmlformats.org/drawingml/2006/table">
            <a:tbl>
              <a:tblPr/>
              <a:tblGrid>
                <a:gridCol w="6122988">
                  <a:extLst>
                    <a:ext uri="{9D8B030D-6E8A-4147-A177-3AD203B41FA5}">
                      <a16:colId xmlns:a16="http://schemas.microsoft.com/office/drawing/2014/main" val="2121013274"/>
                    </a:ext>
                  </a:extLst>
                </a:gridCol>
                <a:gridCol w="1395412">
                  <a:extLst>
                    <a:ext uri="{9D8B030D-6E8A-4147-A177-3AD203B41FA5}">
                      <a16:colId xmlns:a16="http://schemas.microsoft.com/office/drawing/2014/main" val="2027998836"/>
                    </a:ext>
                  </a:extLst>
                </a:gridCol>
                <a:gridCol w="1473200">
                  <a:extLst>
                    <a:ext uri="{9D8B030D-6E8A-4147-A177-3AD203B41FA5}">
                      <a16:colId xmlns:a16="http://schemas.microsoft.com/office/drawing/2014/main" val="3490657548"/>
                    </a:ext>
                  </a:extLst>
                </a:gridCol>
              </a:tblGrid>
              <a:tr h="1323975">
                <a:tc>
                  <a:txBody>
                    <a:bodyPr/>
                    <a:lstStyle>
                      <a:lvl1pPr>
                        <a:lnSpc>
                          <a:spcPct val="90000"/>
                        </a:lnSpc>
                        <a:spcBef>
                          <a:spcPts val="600"/>
                        </a:spcBef>
                        <a:spcAft>
                          <a:spcPts val="600"/>
                        </a:spcAft>
                        <a:buClr>
                          <a:srgbClr val="FFC000"/>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1pPr>
                      <a:lvl2pPr marL="742950" indent="-285750">
                        <a:lnSpc>
                          <a:spcPct val="90000"/>
                        </a:lnSpc>
                        <a:spcBef>
                          <a:spcPts val="400"/>
                        </a:spcBef>
                        <a:spcAft>
                          <a:spcPts val="400"/>
                        </a:spcAft>
                        <a:buClr>
                          <a:srgbClr val="FFC000"/>
                        </a:buClr>
                        <a:buFont typeface="Arial" panose="020B0604020202020204" pitchFamily="34" charset="0"/>
                        <a:defRPr sz="20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350"/>
                        </a:spcBef>
                        <a:spcAft>
                          <a:spcPts val="350"/>
                        </a:spcAft>
                        <a:buClr>
                          <a:srgbClr val="FFC000"/>
                        </a:buClr>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a:ln>
                            <a:noFill/>
                          </a:ln>
                          <a:solidFill>
                            <a:srgbClr val="FFFFFF"/>
                          </a:solidFill>
                          <a:effectLst/>
                          <a:latin typeface="Calibri" panose="020F0502020204030204" pitchFamily="34" charset="0"/>
                          <a:ea typeface="ＭＳ Ｐゴシック" panose="020B0600070205080204" pitchFamily="34" charset="-128"/>
                        </a:rPr>
                        <a:t>Data from Secondary Sources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FFFFFF"/>
                          </a:solidFill>
                          <a:effectLst/>
                          <a:latin typeface="Calibri" panose="020F0502020204030204" pitchFamily="34" charset="0"/>
                          <a:ea typeface="ＭＳ Ｐゴシック" panose="020B0600070205080204" pitchFamily="34" charset="-128"/>
                        </a:rPr>
                        <a:t>(2013 data, unless otherwise indicated)</a:t>
                      </a:r>
                    </a:p>
                  </a:txBody>
                  <a:tcPr anchor="ctr" horzOverflow="overflow">
                    <a:lnL w="9525" cap="flat" cmpd="sng" algn="ctr">
                      <a:solidFill>
                        <a:srgbClr val="CB7F38"/>
                      </a:solidFill>
                      <a:prstDash val="solid"/>
                      <a:round/>
                      <a:headEnd type="none" w="med" len="med"/>
                      <a:tailEnd type="none" w="med" len="med"/>
                    </a:lnL>
                    <a:lnR>
                      <a:noFill/>
                    </a:lnR>
                    <a:lnT w="9525" cap="flat" cmpd="sng" algn="ctr">
                      <a:solidFill>
                        <a:srgbClr val="CB7F38"/>
                      </a:solidFill>
                      <a:prstDash val="solid"/>
                      <a:round/>
                      <a:headEnd type="none" w="med" len="med"/>
                      <a:tailEnd type="none" w="med" len="med"/>
                    </a:lnT>
                    <a:lnB w="12700" cap="flat" cmpd="sng" algn="ctr">
                      <a:solidFill>
                        <a:srgbClr val="6CA644"/>
                      </a:solidFill>
                      <a:prstDash val="solid"/>
                      <a:round/>
                      <a:headEnd type="none" w="med" len="med"/>
                      <a:tailEnd type="none" w="med" len="med"/>
                    </a:lnB>
                    <a:lnTlToBr>
                      <a:noFill/>
                    </a:lnTlToBr>
                    <a:lnBlToTr>
                      <a:noFill/>
                    </a:lnBlToTr>
                    <a:solidFill>
                      <a:srgbClr val="6CA644"/>
                    </a:solidFill>
                  </a:tcPr>
                </a:tc>
                <a:tc>
                  <a:txBody>
                    <a:bodyPr/>
                    <a:lstStyle>
                      <a:lvl1pPr>
                        <a:lnSpc>
                          <a:spcPct val="90000"/>
                        </a:lnSpc>
                        <a:spcBef>
                          <a:spcPts val="600"/>
                        </a:spcBef>
                        <a:spcAft>
                          <a:spcPts val="600"/>
                        </a:spcAft>
                        <a:buClr>
                          <a:srgbClr val="FFC000"/>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1pPr>
                      <a:lvl2pPr marL="742950" indent="-285750">
                        <a:lnSpc>
                          <a:spcPct val="90000"/>
                        </a:lnSpc>
                        <a:spcBef>
                          <a:spcPts val="400"/>
                        </a:spcBef>
                        <a:spcAft>
                          <a:spcPts val="400"/>
                        </a:spcAft>
                        <a:buClr>
                          <a:srgbClr val="FFC000"/>
                        </a:buClr>
                        <a:buFont typeface="Arial" panose="020B0604020202020204" pitchFamily="34" charset="0"/>
                        <a:defRPr sz="20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350"/>
                        </a:spcBef>
                        <a:spcAft>
                          <a:spcPts val="350"/>
                        </a:spcAft>
                        <a:buClr>
                          <a:srgbClr val="FFC000"/>
                        </a:buClr>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a:ln>
                            <a:noFill/>
                          </a:ln>
                          <a:solidFill>
                            <a:srgbClr val="FFFFFF"/>
                          </a:solidFill>
                          <a:effectLst/>
                          <a:latin typeface="Calibri" panose="020F0502020204030204" pitchFamily="34" charset="0"/>
                          <a:ea typeface="ＭＳ Ｐゴシック" panose="020B0600070205080204" pitchFamily="34" charset="-128"/>
                        </a:rPr>
                        <a:t>Kansas</a:t>
                      </a:r>
                    </a:p>
                  </a:txBody>
                  <a:tcPr anchor="ctr" horzOverflow="overflow">
                    <a:lnL>
                      <a:noFill/>
                    </a:lnL>
                    <a:lnR>
                      <a:noFill/>
                    </a:lnR>
                    <a:lnT w="9525" cap="flat" cmpd="sng" algn="ctr">
                      <a:solidFill>
                        <a:srgbClr val="CB7F38"/>
                      </a:solidFill>
                      <a:prstDash val="solid"/>
                      <a:round/>
                      <a:headEnd type="none" w="med" len="med"/>
                      <a:tailEnd type="none" w="med" len="med"/>
                    </a:lnT>
                    <a:lnB w="12700" cap="flat" cmpd="sng" algn="ctr">
                      <a:solidFill>
                        <a:srgbClr val="6CA644"/>
                      </a:solidFill>
                      <a:prstDash val="solid"/>
                      <a:round/>
                      <a:headEnd type="none" w="med" len="med"/>
                      <a:tailEnd type="none" w="med" len="med"/>
                    </a:lnB>
                    <a:lnTlToBr>
                      <a:noFill/>
                    </a:lnTlToBr>
                    <a:lnBlToTr>
                      <a:noFill/>
                    </a:lnBlToTr>
                    <a:solidFill>
                      <a:srgbClr val="6CA644"/>
                    </a:solidFill>
                  </a:tcPr>
                </a:tc>
                <a:tc>
                  <a:txBody>
                    <a:bodyPr/>
                    <a:lstStyle>
                      <a:lvl1pPr>
                        <a:lnSpc>
                          <a:spcPct val="90000"/>
                        </a:lnSpc>
                        <a:spcBef>
                          <a:spcPts val="600"/>
                        </a:spcBef>
                        <a:spcAft>
                          <a:spcPts val="600"/>
                        </a:spcAft>
                        <a:buClr>
                          <a:srgbClr val="FFC000"/>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1pPr>
                      <a:lvl2pPr marL="742950" indent="-285750">
                        <a:lnSpc>
                          <a:spcPct val="90000"/>
                        </a:lnSpc>
                        <a:spcBef>
                          <a:spcPts val="400"/>
                        </a:spcBef>
                        <a:spcAft>
                          <a:spcPts val="400"/>
                        </a:spcAft>
                        <a:buClr>
                          <a:srgbClr val="FFC000"/>
                        </a:buClr>
                        <a:buFont typeface="Arial" panose="020B0604020202020204" pitchFamily="34" charset="0"/>
                        <a:defRPr sz="20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350"/>
                        </a:spcBef>
                        <a:spcAft>
                          <a:spcPts val="350"/>
                        </a:spcAft>
                        <a:buClr>
                          <a:srgbClr val="FFC000"/>
                        </a:buClr>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a:ln>
                            <a:noFill/>
                          </a:ln>
                          <a:solidFill>
                            <a:srgbClr val="FFFFFF"/>
                          </a:solidFill>
                          <a:effectLst/>
                          <a:latin typeface="Calibri" panose="020F0502020204030204" pitchFamily="34" charset="0"/>
                          <a:ea typeface="ＭＳ Ｐゴシック" panose="020B0600070205080204" pitchFamily="34" charset="-128"/>
                        </a:rPr>
                        <a:t>Riley County</a:t>
                      </a:r>
                    </a:p>
                  </a:txBody>
                  <a:tcPr anchor="ctr" horzOverflow="overflow">
                    <a:lnL>
                      <a:noFill/>
                    </a:lnL>
                    <a:lnR w="9525" cap="flat" cmpd="sng" algn="ctr">
                      <a:solidFill>
                        <a:srgbClr val="CB7F38"/>
                      </a:solidFill>
                      <a:prstDash val="solid"/>
                      <a:round/>
                      <a:headEnd type="none" w="med" len="med"/>
                      <a:tailEnd type="none" w="med" len="med"/>
                    </a:lnR>
                    <a:lnT w="9525" cap="flat" cmpd="sng" algn="ctr">
                      <a:solidFill>
                        <a:srgbClr val="CB7F38"/>
                      </a:solidFill>
                      <a:prstDash val="solid"/>
                      <a:round/>
                      <a:headEnd type="none" w="med" len="med"/>
                      <a:tailEnd type="none" w="med" len="med"/>
                    </a:lnT>
                    <a:lnB w="12700" cap="flat" cmpd="sng" algn="ctr">
                      <a:solidFill>
                        <a:srgbClr val="6CA644"/>
                      </a:solidFill>
                      <a:prstDash val="solid"/>
                      <a:round/>
                      <a:headEnd type="none" w="med" len="med"/>
                      <a:tailEnd type="none" w="med" len="med"/>
                    </a:lnB>
                    <a:lnTlToBr>
                      <a:noFill/>
                    </a:lnTlToBr>
                    <a:lnBlToTr>
                      <a:noFill/>
                    </a:lnBlToTr>
                    <a:solidFill>
                      <a:srgbClr val="6CA644"/>
                    </a:solidFill>
                  </a:tcPr>
                </a:tc>
                <a:extLst>
                  <a:ext uri="{0D108BD9-81ED-4DB2-BD59-A6C34878D82A}">
                    <a16:rowId xmlns:a16="http://schemas.microsoft.com/office/drawing/2014/main" val="2930087036"/>
                  </a:ext>
                </a:extLst>
              </a:tr>
              <a:tr h="1404938">
                <a:tc>
                  <a:txBody>
                    <a:bodyPr/>
                    <a:lstStyle>
                      <a:lvl1pPr>
                        <a:lnSpc>
                          <a:spcPct val="90000"/>
                        </a:lnSpc>
                        <a:spcBef>
                          <a:spcPts val="600"/>
                        </a:spcBef>
                        <a:spcAft>
                          <a:spcPts val="600"/>
                        </a:spcAft>
                        <a:buClr>
                          <a:srgbClr val="FFC000"/>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1pPr>
                      <a:lvl2pPr marL="742950" indent="-285750">
                        <a:lnSpc>
                          <a:spcPct val="90000"/>
                        </a:lnSpc>
                        <a:spcBef>
                          <a:spcPts val="400"/>
                        </a:spcBef>
                        <a:spcAft>
                          <a:spcPts val="400"/>
                        </a:spcAft>
                        <a:buClr>
                          <a:srgbClr val="FFC000"/>
                        </a:buClr>
                        <a:buFont typeface="Arial" panose="020B0604020202020204" pitchFamily="34" charset="0"/>
                        <a:defRPr sz="20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350"/>
                        </a:spcBef>
                        <a:spcAft>
                          <a:spcPts val="350"/>
                        </a:spcAft>
                        <a:buClr>
                          <a:srgbClr val="FFC000"/>
                        </a:buClr>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Percent of 9</a:t>
                      </a:r>
                      <a:r>
                        <a:rPr kumimoji="0" lang="en-US" altLang="en-US" sz="2800" b="0" i="0" u="none" strike="noStrike" cap="none" normalizeH="0" baseline="30000">
                          <a:ln>
                            <a:noFill/>
                          </a:ln>
                          <a:solidFill>
                            <a:srgbClr val="7F7F7F"/>
                          </a:solidFill>
                          <a:effectLst/>
                          <a:latin typeface="Calibri" panose="020F0502020204030204" pitchFamily="34" charset="0"/>
                          <a:ea typeface="ＭＳ Ｐゴシック" panose="020B0600070205080204" pitchFamily="34" charset="-128"/>
                        </a:rPr>
                        <a:t>th</a:t>
                      </a:r>
                      <a:r>
                        <a:rPr kumimoji="0" lang="en-US" altLang="en-US" sz="28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 grade students enrolled in 2007 – 2008 who graduated in 2011 – 2012 </a:t>
                      </a:r>
                      <a:r>
                        <a:rPr kumimoji="0" lang="en-US" altLang="en-US" sz="24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(Kansas Kids Count)</a:t>
                      </a:r>
                    </a:p>
                  </a:txBody>
                  <a:tcPr anchor="ctr" horzOverflow="overflow">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lnTlToBr>
                      <a:noFill/>
                    </a:lnTlToBr>
                    <a:lnBlToTr>
                      <a:noFill/>
                    </a:lnBlToTr>
                    <a:noFill/>
                  </a:tcPr>
                </a:tc>
                <a:tc>
                  <a:txBody>
                    <a:bodyPr/>
                    <a:lstStyle>
                      <a:lvl1pPr>
                        <a:lnSpc>
                          <a:spcPct val="90000"/>
                        </a:lnSpc>
                        <a:spcBef>
                          <a:spcPts val="600"/>
                        </a:spcBef>
                        <a:spcAft>
                          <a:spcPts val="600"/>
                        </a:spcAft>
                        <a:buClr>
                          <a:srgbClr val="FFC000"/>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1pPr>
                      <a:lvl2pPr marL="742950" indent="-285750">
                        <a:lnSpc>
                          <a:spcPct val="90000"/>
                        </a:lnSpc>
                        <a:spcBef>
                          <a:spcPts val="400"/>
                        </a:spcBef>
                        <a:spcAft>
                          <a:spcPts val="400"/>
                        </a:spcAft>
                        <a:buClr>
                          <a:srgbClr val="FFC000"/>
                        </a:buClr>
                        <a:buFont typeface="Arial" panose="020B0604020202020204" pitchFamily="34" charset="0"/>
                        <a:defRPr sz="20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350"/>
                        </a:spcBef>
                        <a:spcAft>
                          <a:spcPts val="350"/>
                        </a:spcAft>
                        <a:buClr>
                          <a:srgbClr val="FFC000"/>
                        </a:buClr>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84.92%</a:t>
                      </a:r>
                    </a:p>
                  </a:txBody>
                  <a:tcPr anchor="ctr" horzOverflow="overflow">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lnTlToBr>
                      <a:noFill/>
                    </a:lnTlToBr>
                    <a:lnBlToTr>
                      <a:noFill/>
                    </a:lnBlToTr>
                    <a:solidFill>
                      <a:srgbClr val="FFCF1D"/>
                    </a:solidFill>
                  </a:tcPr>
                </a:tc>
                <a:tc>
                  <a:txBody>
                    <a:bodyPr/>
                    <a:lstStyle>
                      <a:lvl1pPr>
                        <a:lnSpc>
                          <a:spcPct val="90000"/>
                        </a:lnSpc>
                        <a:spcBef>
                          <a:spcPts val="600"/>
                        </a:spcBef>
                        <a:spcAft>
                          <a:spcPts val="600"/>
                        </a:spcAft>
                        <a:buClr>
                          <a:srgbClr val="FFC000"/>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1pPr>
                      <a:lvl2pPr marL="742950" indent="-285750">
                        <a:lnSpc>
                          <a:spcPct val="90000"/>
                        </a:lnSpc>
                        <a:spcBef>
                          <a:spcPts val="400"/>
                        </a:spcBef>
                        <a:spcAft>
                          <a:spcPts val="400"/>
                        </a:spcAft>
                        <a:buClr>
                          <a:srgbClr val="FFC000"/>
                        </a:buClr>
                        <a:buFont typeface="Arial" panose="020B0604020202020204" pitchFamily="34" charset="0"/>
                        <a:defRPr sz="20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350"/>
                        </a:spcBef>
                        <a:spcAft>
                          <a:spcPts val="350"/>
                        </a:spcAft>
                        <a:buClr>
                          <a:srgbClr val="FFC000"/>
                        </a:buClr>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76.12%</a:t>
                      </a:r>
                    </a:p>
                  </a:txBody>
                  <a:tcPr anchor="ctr" horzOverflow="overflow">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lnTlToBr>
                      <a:noFill/>
                    </a:lnTlToBr>
                    <a:lnBlToTr>
                      <a:noFill/>
                    </a:lnBlToTr>
                    <a:solidFill>
                      <a:srgbClr val="C0D730"/>
                    </a:solidFill>
                  </a:tcPr>
                </a:tc>
                <a:extLst>
                  <a:ext uri="{0D108BD9-81ED-4DB2-BD59-A6C34878D82A}">
                    <a16:rowId xmlns:a16="http://schemas.microsoft.com/office/drawing/2014/main" val="2190938801"/>
                  </a:ext>
                </a:extLst>
              </a:tr>
              <a:tr h="1081088">
                <a:tc>
                  <a:txBody>
                    <a:bodyPr/>
                    <a:lstStyle>
                      <a:lvl1pPr>
                        <a:lnSpc>
                          <a:spcPct val="90000"/>
                        </a:lnSpc>
                        <a:spcBef>
                          <a:spcPts val="600"/>
                        </a:spcBef>
                        <a:spcAft>
                          <a:spcPts val="600"/>
                        </a:spcAft>
                        <a:buClr>
                          <a:srgbClr val="FFC000"/>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1pPr>
                      <a:lvl2pPr marL="742950" indent="-285750">
                        <a:lnSpc>
                          <a:spcPct val="90000"/>
                        </a:lnSpc>
                        <a:spcBef>
                          <a:spcPts val="400"/>
                        </a:spcBef>
                        <a:spcAft>
                          <a:spcPts val="400"/>
                        </a:spcAft>
                        <a:buClr>
                          <a:srgbClr val="FFC000"/>
                        </a:buClr>
                        <a:buFont typeface="Arial" panose="020B0604020202020204" pitchFamily="34" charset="0"/>
                        <a:defRPr sz="20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350"/>
                        </a:spcBef>
                        <a:spcAft>
                          <a:spcPts val="350"/>
                        </a:spcAft>
                        <a:buClr>
                          <a:srgbClr val="FFC000"/>
                        </a:buClr>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Percent of K-12 public schools that meet the Adequate Yearly Progress requirements, 2012 </a:t>
                      </a:r>
                      <a:r>
                        <a:rPr kumimoji="0" lang="en-US" altLang="en-US" sz="24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(Kansas Kids Count)</a:t>
                      </a:r>
                    </a:p>
                  </a:txBody>
                  <a:tcPr anchor="ctr" horzOverflow="overflow">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lnTlToBr>
                      <a:noFill/>
                    </a:lnTlToBr>
                    <a:lnBlToTr>
                      <a:noFill/>
                    </a:lnBlToTr>
                    <a:solidFill>
                      <a:srgbClr val="F1F6D2"/>
                    </a:solidFill>
                  </a:tcPr>
                </a:tc>
                <a:tc>
                  <a:txBody>
                    <a:bodyPr/>
                    <a:lstStyle>
                      <a:lvl1pPr>
                        <a:lnSpc>
                          <a:spcPct val="90000"/>
                        </a:lnSpc>
                        <a:spcBef>
                          <a:spcPts val="600"/>
                        </a:spcBef>
                        <a:spcAft>
                          <a:spcPts val="600"/>
                        </a:spcAft>
                        <a:buClr>
                          <a:srgbClr val="FFC000"/>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1pPr>
                      <a:lvl2pPr marL="742950" indent="-285750">
                        <a:lnSpc>
                          <a:spcPct val="90000"/>
                        </a:lnSpc>
                        <a:spcBef>
                          <a:spcPts val="400"/>
                        </a:spcBef>
                        <a:spcAft>
                          <a:spcPts val="400"/>
                        </a:spcAft>
                        <a:buClr>
                          <a:srgbClr val="FFC000"/>
                        </a:buClr>
                        <a:buFont typeface="Arial" panose="020B0604020202020204" pitchFamily="34" charset="0"/>
                        <a:defRPr sz="20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350"/>
                        </a:spcBef>
                        <a:spcAft>
                          <a:spcPts val="350"/>
                        </a:spcAft>
                        <a:buClr>
                          <a:srgbClr val="FFC000"/>
                        </a:buClr>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79.6%</a:t>
                      </a:r>
                    </a:p>
                  </a:txBody>
                  <a:tcPr anchor="ctr" horzOverflow="overflow">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lnTlToBr>
                      <a:noFill/>
                    </a:lnTlToBr>
                    <a:lnBlToTr>
                      <a:noFill/>
                    </a:lnBlToTr>
                    <a:solidFill>
                      <a:srgbClr val="FFCF1D"/>
                    </a:solidFill>
                  </a:tcPr>
                </a:tc>
                <a:tc>
                  <a:txBody>
                    <a:bodyPr/>
                    <a:lstStyle>
                      <a:lvl1pPr>
                        <a:lnSpc>
                          <a:spcPct val="90000"/>
                        </a:lnSpc>
                        <a:spcBef>
                          <a:spcPts val="600"/>
                        </a:spcBef>
                        <a:spcAft>
                          <a:spcPts val="600"/>
                        </a:spcAft>
                        <a:buClr>
                          <a:srgbClr val="FFC000"/>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1pPr>
                      <a:lvl2pPr marL="742950" indent="-285750">
                        <a:lnSpc>
                          <a:spcPct val="90000"/>
                        </a:lnSpc>
                        <a:spcBef>
                          <a:spcPts val="400"/>
                        </a:spcBef>
                        <a:spcAft>
                          <a:spcPts val="400"/>
                        </a:spcAft>
                        <a:buClr>
                          <a:srgbClr val="FFC000"/>
                        </a:buClr>
                        <a:buFont typeface="Arial" panose="020B0604020202020204" pitchFamily="34" charset="0"/>
                        <a:defRPr sz="20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350"/>
                        </a:spcBef>
                        <a:spcAft>
                          <a:spcPts val="350"/>
                        </a:spcAft>
                        <a:buClr>
                          <a:srgbClr val="FFC000"/>
                        </a:buClr>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88.24%</a:t>
                      </a:r>
                    </a:p>
                  </a:txBody>
                  <a:tcPr anchor="ctr" horzOverflow="overflow">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lnTlToBr>
                      <a:noFill/>
                    </a:lnTlToBr>
                    <a:lnBlToTr>
                      <a:noFill/>
                    </a:lnBlToTr>
                    <a:solidFill>
                      <a:srgbClr val="C0D730"/>
                    </a:solidFill>
                  </a:tcPr>
                </a:tc>
                <a:extLst>
                  <a:ext uri="{0D108BD9-81ED-4DB2-BD59-A6C34878D82A}">
                    <a16:rowId xmlns:a16="http://schemas.microsoft.com/office/drawing/2014/main" val="2567786138"/>
                  </a:ext>
                </a:extLst>
              </a:tr>
              <a:tr h="1081088">
                <a:tc>
                  <a:txBody>
                    <a:bodyPr/>
                    <a:lstStyle>
                      <a:lvl1pPr>
                        <a:lnSpc>
                          <a:spcPct val="90000"/>
                        </a:lnSpc>
                        <a:spcBef>
                          <a:spcPts val="600"/>
                        </a:spcBef>
                        <a:spcAft>
                          <a:spcPts val="600"/>
                        </a:spcAft>
                        <a:buClr>
                          <a:srgbClr val="FFC000"/>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1pPr>
                      <a:lvl2pPr marL="742950" indent="-285750">
                        <a:lnSpc>
                          <a:spcPct val="90000"/>
                        </a:lnSpc>
                        <a:spcBef>
                          <a:spcPts val="400"/>
                        </a:spcBef>
                        <a:spcAft>
                          <a:spcPts val="400"/>
                        </a:spcAft>
                        <a:buClr>
                          <a:srgbClr val="FFC000"/>
                        </a:buClr>
                        <a:buFont typeface="Arial" panose="020B0604020202020204" pitchFamily="34" charset="0"/>
                        <a:defRPr sz="20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350"/>
                        </a:spcBef>
                        <a:spcAft>
                          <a:spcPts val="350"/>
                        </a:spcAft>
                        <a:buClr>
                          <a:srgbClr val="FFC000"/>
                        </a:buClr>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Percent of persons 25+ who graduated high school or higher, 2008-2012</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(US Census Bureau)</a:t>
                      </a:r>
                    </a:p>
                  </a:txBody>
                  <a:tcPr anchor="ctr" horzOverflow="overflow">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lnTlToBr>
                      <a:noFill/>
                    </a:lnTlToBr>
                    <a:lnBlToTr>
                      <a:noFill/>
                    </a:lnBlToTr>
                    <a:noFill/>
                  </a:tcPr>
                </a:tc>
                <a:tc>
                  <a:txBody>
                    <a:bodyPr/>
                    <a:lstStyle>
                      <a:lvl1pPr>
                        <a:lnSpc>
                          <a:spcPct val="90000"/>
                        </a:lnSpc>
                        <a:spcBef>
                          <a:spcPts val="600"/>
                        </a:spcBef>
                        <a:spcAft>
                          <a:spcPts val="600"/>
                        </a:spcAft>
                        <a:buClr>
                          <a:srgbClr val="FFC000"/>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1pPr>
                      <a:lvl2pPr marL="742950" indent="-285750">
                        <a:lnSpc>
                          <a:spcPct val="90000"/>
                        </a:lnSpc>
                        <a:spcBef>
                          <a:spcPts val="400"/>
                        </a:spcBef>
                        <a:spcAft>
                          <a:spcPts val="400"/>
                        </a:spcAft>
                        <a:buClr>
                          <a:srgbClr val="FFC000"/>
                        </a:buClr>
                        <a:buFont typeface="Arial" panose="020B0604020202020204" pitchFamily="34" charset="0"/>
                        <a:defRPr sz="20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350"/>
                        </a:spcBef>
                        <a:spcAft>
                          <a:spcPts val="350"/>
                        </a:spcAft>
                        <a:buClr>
                          <a:srgbClr val="FFC000"/>
                        </a:buClr>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89.7%</a:t>
                      </a:r>
                    </a:p>
                  </a:txBody>
                  <a:tcPr anchor="ctr" horzOverflow="overflow">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lnTlToBr>
                      <a:noFill/>
                    </a:lnTlToBr>
                    <a:lnBlToTr>
                      <a:noFill/>
                    </a:lnBlToTr>
                    <a:solidFill>
                      <a:srgbClr val="FFCF1D"/>
                    </a:solidFill>
                  </a:tcPr>
                </a:tc>
                <a:tc>
                  <a:txBody>
                    <a:bodyPr/>
                    <a:lstStyle>
                      <a:lvl1pPr>
                        <a:lnSpc>
                          <a:spcPct val="90000"/>
                        </a:lnSpc>
                        <a:spcBef>
                          <a:spcPts val="600"/>
                        </a:spcBef>
                        <a:spcAft>
                          <a:spcPts val="600"/>
                        </a:spcAft>
                        <a:buClr>
                          <a:srgbClr val="FFC000"/>
                        </a:buClr>
                        <a:buFont typeface="Arial" panose="020B0604020202020204" pitchFamily="34" charset="0"/>
                        <a:defRPr sz="2400">
                          <a:solidFill>
                            <a:schemeClr val="tx1"/>
                          </a:solidFill>
                          <a:latin typeface="Arial" panose="020B0604020202020204" pitchFamily="34" charset="0"/>
                          <a:ea typeface="ＭＳ Ｐゴシック" panose="020B0600070205080204" pitchFamily="34" charset="-128"/>
                        </a:defRPr>
                      </a:lvl1pPr>
                      <a:lvl2pPr marL="742950" indent="-285750">
                        <a:lnSpc>
                          <a:spcPct val="90000"/>
                        </a:lnSpc>
                        <a:spcBef>
                          <a:spcPts val="400"/>
                        </a:spcBef>
                        <a:spcAft>
                          <a:spcPts val="400"/>
                        </a:spcAft>
                        <a:buClr>
                          <a:srgbClr val="FFC000"/>
                        </a:buClr>
                        <a:buFont typeface="Arial" panose="020B0604020202020204" pitchFamily="34" charset="0"/>
                        <a:defRPr sz="2000">
                          <a:solidFill>
                            <a:schemeClr val="tx1"/>
                          </a:solidFill>
                          <a:latin typeface="Calibri" panose="020F0502020204030204" pitchFamily="34" charset="0"/>
                          <a:ea typeface="ＭＳ Ｐゴシック" panose="020B0600070205080204" pitchFamily="34" charset="-128"/>
                        </a:defRPr>
                      </a:lvl2pPr>
                      <a:lvl3pPr marL="1143000" indent="-228600">
                        <a:lnSpc>
                          <a:spcPct val="90000"/>
                        </a:lnSpc>
                        <a:spcBef>
                          <a:spcPts val="350"/>
                        </a:spcBef>
                        <a:spcAft>
                          <a:spcPts val="350"/>
                        </a:spcAft>
                        <a:buClr>
                          <a:srgbClr val="FFC000"/>
                        </a:buClr>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7F7F7F"/>
                          </a:solidFill>
                          <a:effectLst/>
                          <a:latin typeface="Calibri" panose="020F0502020204030204" pitchFamily="34" charset="0"/>
                          <a:ea typeface="ＭＳ Ｐゴシック" panose="020B0600070205080204" pitchFamily="34" charset="-128"/>
                        </a:rPr>
                        <a:t>95.4%</a:t>
                      </a:r>
                    </a:p>
                  </a:txBody>
                  <a:tcPr anchor="ctr" horzOverflow="overflow">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lnTlToBr>
                      <a:noFill/>
                    </a:lnTlToBr>
                    <a:lnBlToTr>
                      <a:noFill/>
                    </a:lnBlToTr>
                    <a:solidFill>
                      <a:srgbClr val="C0D730"/>
                    </a:solidFill>
                  </a:tcPr>
                </a:tc>
                <a:extLst>
                  <a:ext uri="{0D108BD9-81ED-4DB2-BD59-A6C34878D82A}">
                    <a16:rowId xmlns:a16="http://schemas.microsoft.com/office/drawing/2014/main" val="3001438714"/>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a:extLst>
              <a:ext uri="{FF2B5EF4-FFF2-40B4-BE49-F238E27FC236}">
                <a16:creationId xmlns:a16="http://schemas.microsoft.com/office/drawing/2014/main" id="{D3EEA94E-8F6D-1453-93BA-DBCEAFD61222}"/>
              </a:ext>
            </a:extLst>
          </p:cNvPr>
          <p:cNvSpPr>
            <a:spLocks noGrp="1"/>
          </p:cNvSpPr>
          <p:nvPr>
            <p:ph type="title"/>
          </p:nvPr>
        </p:nvSpPr>
        <p:spPr>
          <a:xfrm>
            <a:off x="339725" y="274638"/>
            <a:ext cx="8499475" cy="846137"/>
          </a:xfrm>
        </p:spPr>
        <p:txBody>
          <a:bodyPr/>
          <a:lstStyle/>
          <a:p>
            <a:pPr eaLnBrk="1" hangingPunct="1"/>
            <a:r>
              <a:rPr lang="en-US" altLang="en-US">
                <a:ea typeface="ＭＳ Ｐゴシック" panose="020B0600070205080204" pitchFamily="34" charset="-128"/>
              </a:rPr>
              <a:t>Overview of Results by Topic</a:t>
            </a:r>
          </a:p>
        </p:txBody>
      </p:sp>
      <p:sp>
        <p:nvSpPr>
          <p:cNvPr id="14339" name="Content Placeholder 2">
            <a:extLst>
              <a:ext uri="{FF2B5EF4-FFF2-40B4-BE49-F238E27FC236}">
                <a16:creationId xmlns:a16="http://schemas.microsoft.com/office/drawing/2014/main" id="{AC02E6B3-B0A6-4D78-5CFD-7C8D633DF966}"/>
              </a:ext>
            </a:extLst>
          </p:cNvPr>
          <p:cNvSpPr>
            <a:spLocks noGrp="1"/>
          </p:cNvSpPr>
          <p:nvPr>
            <p:ph idx="1"/>
          </p:nvPr>
        </p:nvSpPr>
        <p:spPr>
          <a:xfrm>
            <a:off x="381000" y="1447800"/>
            <a:ext cx="8382000" cy="5105400"/>
          </a:xfrm>
          <a:ln>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numCol="2"/>
          <a:lstStyle/>
          <a:p>
            <a:pPr marL="57150" indent="0" eaLnBrk="1" hangingPunct="1">
              <a:spcBef>
                <a:spcPts val="0"/>
              </a:spcBef>
              <a:buFont typeface="Arial" charset="0"/>
              <a:buNone/>
              <a:defRPr/>
            </a:pPr>
            <a:r>
              <a:rPr lang="en-US" sz="2000" b="1" dirty="0">
                <a:latin typeface="Times New Roman"/>
                <a:ea typeface="+mn-ea"/>
                <a:cs typeface="Times New Roman"/>
              </a:rPr>
              <a:t>Aging</a:t>
            </a:r>
          </a:p>
          <a:p>
            <a:pPr marL="800100" lvl="1" eaLnBrk="1" hangingPunct="1">
              <a:spcBef>
                <a:spcPts val="0"/>
              </a:spcBef>
              <a:spcAft>
                <a:spcPts val="600"/>
              </a:spcAft>
              <a:buFont typeface="Arial" charset="0"/>
              <a:buChar char="–"/>
              <a:defRPr/>
            </a:pPr>
            <a:r>
              <a:rPr lang="en-US" sz="1800" dirty="0">
                <a:latin typeface="Times New Roman"/>
                <a:ea typeface="+mn-ea"/>
                <a:cs typeface="Times New Roman"/>
              </a:rPr>
              <a:t>A lot of ambivalence about whether the community supports healthy aging or has enough services </a:t>
            </a:r>
          </a:p>
          <a:p>
            <a:pPr marL="800100" lvl="1" eaLnBrk="1" hangingPunct="1">
              <a:spcBef>
                <a:spcPts val="0"/>
              </a:spcBef>
              <a:spcAft>
                <a:spcPts val="600"/>
              </a:spcAft>
              <a:buFont typeface="Arial" charset="0"/>
              <a:buChar char="–"/>
              <a:defRPr/>
            </a:pPr>
            <a:r>
              <a:rPr lang="en-US" sz="1800" dirty="0">
                <a:latin typeface="Times New Roman"/>
                <a:ea typeface="+mn-ea"/>
                <a:cs typeface="Times New Roman"/>
              </a:rPr>
              <a:t>Nearly 100 respondents indicated that they are caretakers for someone 55 or older; over one-third said they did not have the services they need as a caregiver</a:t>
            </a:r>
          </a:p>
          <a:p>
            <a:pPr marL="800100" lvl="1" eaLnBrk="1" hangingPunct="1">
              <a:spcBef>
                <a:spcPts val="0"/>
              </a:spcBef>
              <a:spcAft>
                <a:spcPts val="600"/>
              </a:spcAft>
              <a:buFont typeface="Arial" charset="0"/>
              <a:buChar char="–"/>
              <a:defRPr/>
            </a:pPr>
            <a:r>
              <a:rPr lang="en-US" sz="1800" dirty="0">
                <a:latin typeface="Times New Roman"/>
                <a:ea typeface="+mn-ea"/>
                <a:cs typeface="Times New Roman"/>
              </a:rPr>
              <a:t>Top concerns/needs identified by those 55 or older:</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Affordable home care</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Caregiver respite</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Knowing where to go for assistance</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Mental health services</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Support groups</a:t>
            </a:r>
          </a:p>
          <a:p>
            <a:pPr marL="800100" lvl="1" eaLnBrk="1" hangingPunct="1">
              <a:spcBef>
                <a:spcPts val="0"/>
              </a:spcBef>
              <a:spcAft>
                <a:spcPts val="600"/>
              </a:spcAft>
              <a:buFont typeface="Arial" charset="0"/>
              <a:buChar char="–"/>
              <a:defRPr/>
            </a:pPr>
            <a:endParaRPr lang="en-US" sz="1800" dirty="0">
              <a:latin typeface="Arial"/>
              <a:ea typeface="+mn-ea"/>
              <a:cs typeface="Arial"/>
            </a:endParaRPr>
          </a:p>
          <a:p>
            <a:pPr marL="800100" lvl="1" eaLnBrk="1" hangingPunct="1">
              <a:spcBef>
                <a:spcPts val="0"/>
              </a:spcBef>
              <a:spcAft>
                <a:spcPts val="600"/>
              </a:spcAft>
              <a:buFont typeface="Arial" charset="0"/>
              <a:buChar char="–"/>
              <a:defRPr/>
            </a:pPr>
            <a:r>
              <a:rPr lang="en-US" sz="1800" dirty="0">
                <a:latin typeface="Times New Roman"/>
                <a:ea typeface="+mn-ea"/>
                <a:cs typeface="Times New Roman"/>
              </a:rPr>
              <a:t>Top concerns/needs identified by ALL respondents (percent respondents who selected these among their top three):</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22% - affordable housing</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19% - independent living at home</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16% - transportation</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13% - ease of mobility in the community</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13% - affordable prescriptions</a:t>
            </a:r>
          </a:p>
          <a:p>
            <a:pPr marL="0" indent="0" eaLnBrk="1" hangingPunct="1">
              <a:buFont typeface="Arial" charset="0"/>
              <a:buNone/>
              <a:defRPr/>
            </a:pPr>
            <a:endParaRPr lang="en-US" dirty="0">
              <a:latin typeface="Arial" charset="0"/>
              <a:ea typeface="+mn-ea"/>
              <a:cs typeface="Arial" charset="0"/>
            </a:endParaRPr>
          </a:p>
        </p:txBody>
      </p:sp>
      <p:sp>
        <p:nvSpPr>
          <p:cNvPr id="3" name="Rectangle 2">
            <a:extLst>
              <a:ext uri="{FF2B5EF4-FFF2-40B4-BE49-F238E27FC236}">
                <a16:creationId xmlns:a16="http://schemas.microsoft.com/office/drawing/2014/main" id="{C1D9C7B4-D719-6E50-4EB0-055B99E5F698}"/>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58372" name="Picture 1">
            <a:extLst>
              <a:ext uri="{FF2B5EF4-FFF2-40B4-BE49-F238E27FC236}">
                <a16:creationId xmlns:a16="http://schemas.microsoft.com/office/drawing/2014/main" id="{FBFEAF4C-113C-EF9C-A388-94A570482437}"/>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a:extLst>
              <a:ext uri="{FF2B5EF4-FFF2-40B4-BE49-F238E27FC236}">
                <a16:creationId xmlns:a16="http://schemas.microsoft.com/office/drawing/2014/main" id="{202F7E59-93A4-9A80-B846-A1D9E3C5A249}"/>
              </a:ext>
            </a:extLst>
          </p:cNvPr>
          <p:cNvSpPr>
            <a:spLocks noGrp="1"/>
          </p:cNvSpPr>
          <p:nvPr>
            <p:ph type="title"/>
          </p:nvPr>
        </p:nvSpPr>
        <p:spPr>
          <a:xfrm>
            <a:off x="339725" y="274638"/>
            <a:ext cx="8499475" cy="846137"/>
          </a:xfrm>
        </p:spPr>
        <p:txBody>
          <a:bodyPr/>
          <a:lstStyle/>
          <a:p>
            <a:pPr eaLnBrk="1" hangingPunct="1"/>
            <a:r>
              <a:rPr lang="en-US" altLang="en-US">
                <a:ea typeface="ＭＳ Ｐゴシック" panose="020B0600070205080204" pitchFamily="34" charset="-128"/>
              </a:rPr>
              <a:t>Overview of Results by Topic</a:t>
            </a:r>
          </a:p>
        </p:txBody>
      </p:sp>
      <p:sp>
        <p:nvSpPr>
          <p:cNvPr id="14339" name="Content Placeholder 2">
            <a:extLst>
              <a:ext uri="{FF2B5EF4-FFF2-40B4-BE49-F238E27FC236}">
                <a16:creationId xmlns:a16="http://schemas.microsoft.com/office/drawing/2014/main" id="{4ED4239D-B8F2-DC2C-951C-81677AF36D09}"/>
              </a:ext>
            </a:extLst>
          </p:cNvPr>
          <p:cNvSpPr>
            <a:spLocks noGrp="1"/>
          </p:cNvSpPr>
          <p:nvPr>
            <p:ph idx="1"/>
          </p:nvPr>
        </p:nvSpPr>
        <p:spPr>
          <a:xfrm>
            <a:off x="304800" y="1524000"/>
            <a:ext cx="8686800" cy="4602163"/>
          </a:xfrm>
        </p:spPr>
        <p:txBody>
          <a:bodyPr/>
          <a:lstStyle/>
          <a:p>
            <a:pPr marL="0" indent="0" eaLnBrk="1" hangingPunct="1">
              <a:buFont typeface="Arial" charset="0"/>
              <a:buNone/>
              <a:defRPr/>
            </a:pPr>
            <a:r>
              <a:rPr lang="en-US" sz="2000" b="1" dirty="0">
                <a:latin typeface="Times New Roman"/>
                <a:cs typeface="Times New Roman"/>
              </a:rPr>
              <a:t>Housing</a:t>
            </a:r>
          </a:p>
          <a:p>
            <a:pPr lvl="1" eaLnBrk="1" hangingPunct="1">
              <a:buFont typeface="Arial" charset="0"/>
              <a:buChar char="–"/>
              <a:defRPr/>
            </a:pPr>
            <a:r>
              <a:rPr lang="en-US" sz="1800" dirty="0">
                <a:latin typeface="Times New Roman" pitchFamily="18" charset="0"/>
                <a:cs typeface="Times New Roman" pitchFamily="18" charset="0"/>
              </a:rPr>
              <a:t>Significant concern about affordability of housing (e.g., in 2013 median value for Riley was $174,100 vs. $129,700 for Kansas) with prices expected to increase in 2015</a:t>
            </a:r>
          </a:p>
          <a:p>
            <a:pPr lvl="1" eaLnBrk="1" hangingPunct="1">
              <a:buFont typeface="Arial" charset="0"/>
              <a:buChar char="–"/>
              <a:defRPr/>
            </a:pPr>
            <a:r>
              <a:rPr lang="en-US" sz="1800" dirty="0">
                <a:latin typeface="Times New Roman" pitchFamily="18" charset="0"/>
                <a:cs typeface="Times New Roman" pitchFamily="18" charset="0"/>
              </a:rPr>
              <a:t>High percentage of rentals (nearly 60%) but rental prices are a concern as well</a:t>
            </a:r>
          </a:p>
          <a:p>
            <a:pPr lvl="1" eaLnBrk="1" hangingPunct="1">
              <a:buFont typeface="Arial" charset="0"/>
              <a:buChar char="–"/>
              <a:defRPr/>
            </a:pPr>
            <a:r>
              <a:rPr lang="en-US" sz="1800" dirty="0">
                <a:latin typeface="Times New Roman" pitchFamily="18" charset="0"/>
                <a:cs typeface="Times New Roman" pitchFamily="18" charset="0"/>
              </a:rPr>
              <a:t>Top needs related to housing in the community (percent respondents who selected these among their top three): </a:t>
            </a:r>
          </a:p>
          <a:p>
            <a:pPr lvl="2" eaLnBrk="1" hangingPunct="1">
              <a:buFont typeface="Arial" charset="0"/>
              <a:buChar char="•"/>
              <a:defRPr/>
            </a:pPr>
            <a:r>
              <a:rPr lang="en-US" sz="1800" dirty="0">
                <a:latin typeface="Times New Roman" pitchFamily="18" charset="0"/>
                <a:cs typeface="Times New Roman" pitchFamily="18" charset="0"/>
              </a:rPr>
              <a:t>52% - variety of affordable, safe housing options</a:t>
            </a:r>
          </a:p>
          <a:p>
            <a:pPr lvl="2" eaLnBrk="1" hangingPunct="1">
              <a:buFont typeface="Arial" charset="0"/>
              <a:buChar char="•"/>
              <a:defRPr/>
            </a:pPr>
            <a:r>
              <a:rPr lang="en-US" sz="1800" dirty="0">
                <a:latin typeface="Times New Roman" pitchFamily="18" charset="0"/>
                <a:cs typeface="Times New Roman" pitchFamily="18" charset="0"/>
              </a:rPr>
              <a:t>26% - assistance with property repair and maintenance</a:t>
            </a:r>
          </a:p>
          <a:p>
            <a:pPr lvl="2" eaLnBrk="1" hangingPunct="1">
              <a:buFont typeface="Arial" charset="0"/>
              <a:buChar char="•"/>
              <a:defRPr/>
            </a:pPr>
            <a:r>
              <a:rPr lang="en-US" sz="1800" dirty="0">
                <a:latin typeface="Times New Roman" pitchFamily="18" charset="0"/>
                <a:cs typeface="Times New Roman" pitchFamily="18" charset="0"/>
              </a:rPr>
              <a:t>26% - higher quality rentals</a:t>
            </a:r>
          </a:p>
          <a:p>
            <a:pPr lvl="2" eaLnBrk="1" hangingPunct="1">
              <a:buFont typeface="Arial" charset="0"/>
              <a:buChar char="•"/>
              <a:defRPr/>
            </a:pPr>
            <a:r>
              <a:rPr lang="en-US" sz="1800" dirty="0">
                <a:latin typeface="Times New Roman" pitchFamily="18" charset="0"/>
                <a:cs typeface="Times New Roman" pitchFamily="18" charset="0"/>
              </a:rPr>
              <a:t>24% - code enforcement (e.g. overgrown lawns, broken windows, trash, etc.)</a:t>
            </a:r>
          </a:p>
          <a:p>
            <a:pPr lvl="2" eaLnBrk="1" hangingPunct="1">
              <a:buFont typeface="Arial" charset="0"/>
              <a:buChar char="•"/>
              <a:defRPr/>
            </a:pPr>
            <a:r>
              <a:rPr lang="en-US" sz="1800" dirty="0">
                <a:latin typeface="Times New Roman" pitchFamily="18" charset="0"/>
                <a:cs typeface="Times New Roman" pitchFamily="18" charset="0"/>
              </a:rPr>
              <a:t>20% - neighborhood improvement programs</a:t>
            </a:r>
          </a:p>
          <a:p>
            <a:pPr eaLnBrk="1" hangingPunct="1">
              <a:buFont typeface="Arial" charset="0"/>
              <a:buChar char="•"/>
              <a:defRPr/>
            </a:pPr>
            <a:endParaRPr lang="en-US" dirty="0">
              <a:latin typeface="Arial" charset="0"/>
              <a:ea typeface="+mn-ea"/>
              <a:cs typeface="Arial" charset="0"/>
            </a:endParaRPr>
          </a:p>
        </p:txBody>
      </p:sp>
      <p:sp>
        <p:nvSpPr>
          <p:cNvPr id="3" name="Rectangle 2">
            <a:extLst>
              <a:ext uri="{FF2B5EF4-FFF2-40B4-BE49-F238E27FC236}">
                <a16:creationId xmlns:a16="http://schemas.microsoft.com/office/drawing/2014/main" id="{AC065E6E-D0B0-9935-4799-261BC38895CD}"/>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59396" name="Picture 1">
            <a:extLst>
              <a:ext uri="{FF2B5EF4-FFF2-40B4-BE49-F238E27FC236}">
                <a16:creationId xmlns:a16="http://schemas.microsoft.com/office/drawing/2014/main" id="{DB557235-A17E-5EB5-946D-4503E1937BE8}"/>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1">
            <a:extLst>
              <a:ext uri="{FF2B5EF4-FFF2-40B4-BE49-F238E27FC236}">
                <a16:creationId xmlns:a16="http://schemas.microsoft.com/office/drawing/2014/main" id="{2003C342-2AC0-2DA2-7FEB-1FB9B67BAD78}"/>
              </a:ext>
            </a:extLst>
          </p:cNvPr>
          <p:cNvSpPr>
            <a:spLocks noGrp="1"/>
          </p:cNvSpPr>
          <p:nvPr>
            <p:ph type="title"/>
          </p:nvPr>
        </p:nvSpPr>
        <p:spPr>
          <a:xfrm>
            <a:off x="339725" y="274638"/>
            <a:ext cx="8499475" cy="846137"/>
          </a:xfrm>
        </p:spPr>
        <p:txBody>
          <a:bodyPr/>
          <a:lstStyle/>
          <a:p>
            <a:pPr eaLnBrk="1" hangingPunct="1"/>
            <a:r>
              <a:rPr lang="en-US" altLang="en-US">
                <a:ea typeface="ＭＳ Ｐゴシック" panose="020B0600070205080204" pitchFamily="34" charset="-128"/>
              </a:rPr>
              <a:t>Overview of Results by Topic</a:t>
            </a:r>
          </a:p>
        </p:txBody>
      </p:sp>
      <p:sp>
        <p:nvSpPr>
          <p:cNvPr id="14339" name="Content Placeholder 2">
            <a:extLst>
              <a:ext uri="{FF2B5EF4-FFF2-40B4-BE49-F238E27FC236}">
                <a16:creationId xmlns:a16="http://schemas.microsoft.com/office/drawing/2014/main" id="{B6A1A5C3-4E81-B7F3-05A3-6876BB7A5D4B}"/>
              </a:ext>
            </a:extLst>
          </p:cNvPr>
          <p:cNvSpPr>
            <a:spLocks noGrp="1"/>
          </p:cNvSpPr>
          <p:nvPr>
            <p:ph idx="1"/>
          </p:nvPr>
        </p:nvSpPr>
        <p:spPr>
          <a:xfrm>
            <a:off x="304800" y="1600200"/>
            <a:ext cx="8382000" cy="4800600"/>
          </a:xfrm>
        </p:spPr>
        <p:txBody>
          <a:bodyPr/>
          <a:lstStyle/>
          <a:p>
            <a:pPr marL="57150" indent="0" eaLnBrk="1" hangingPunct="1">
              <a:spcBef>
                <a:spcPts val="0"/>
              </a:spcBef>
              <a:buFont typeface="Arial" charset="0"/>
              <a:buNone/>
              <a:defRPr/>
            </a:pPr>
            <a:r>
              <a:rPr lang="en-US" sz="2000" b="1" dirty="0">
                <a:latin typeface="Times New Roman"/>
                <a:ea typeface="+mn-ea"/>
                <a:cs typeface="Times New Roman"/>
              </a:rPr>
              <a:t>Transportation</a:t>
            </a:r>
          </a:p>
          <a:p>
            <a:pPr marL="800100" lvl="1" eaLnBrk="1" hangingPunct="1">
              <a:spcBef>
                <a:spcPts val="0"/>
              </a:spcBef>
              <a:spcAft>
                <a:spcPts val="600"/>
              </a:spcAft>
              <a:buFont typeface="Arial" charset="0"/>
              <a:buChar char="–"/>
              <a:defRPr/>
            </a:pPr>
            <a:r>
              <a:rPr lang="en-US" sz="1800" dirty="0">
                <a:latin typeface="Times New Roman"/>
                <a:ea typeface="+mn-ea"/>
                <a:cs typeface="Times New Roman"/>
              </a:rPr>
              <a:t>A lot of concerns about transportation related to persons with lower incomes (i.e., inconvenient bus routes, lack of benches for disabled at stops, need for low cost repair/maintenance for personal vehicles)</a:t>
            </a:r>
          </a:p>
          <a:p>
            <a:pPr marL="800100" lvl="1" eaLnBrk="1" hangingPunct="1">
              <a:spcBef>
                <a:spcPts val="0"/>
              </a:spcBef>
              <a:spcAft>
                <a:spcPts val="600"/>
              </a:spcAft>
              <a:buFont typeface="Arial" charset="0"/>
              <a:buChar char="–"/>
              <a:defRPr/>
            </a:pPr>
            <a:r>
              <a:rPr lang="en-US" sz="1800" dirty="0">
                <a:latin typeface="Times New Roman"/>
                <a:ea typeface="+mn-ea"/>
                <a:cs typeface="Times New Roman"/>
              </a:rPr>
              <a:t>Top transportation-related needs (percent respondents who selected these among their top three): </a:t>
            </a:r>
          </a:p>
          <a:p>
            <a:pPr marL="1200150" lvl="2" eaLnBrk="1" hangingPunct="1">
              <a:spcBef>
                <a:spcPts val="0"/>
              </a:spcBef>
              <a:spcAft>
                <a:spcPts val="600"/>
              </a:spcAft>
              <a:buFont typeface="Arial" charset="0"/>
              <a:buChar char="•"/>
              <a:defRPr/>
            </a:pPr>
            <a:r>
              <a:rPr lang="en-US" sz="1600" dirty="0">
                <a:latin typeface="Times New Roman"/>
                <a:ea typeface="+mn-ea"/>
                <a:cs typeface="Times New Roman"/>
              </a:rPr>
              <a:t>40% - improved public transit</a:t>
            </a:r>
          </a:p>
          <a:p>
            <a:pPr marL="1200150" lvl="2" eaLnBrk="1" hangingPunct="1">
              <a:spcBef>
                <a:spcPts val="0"/>
              </a:spcBef>
              <a:spcAft>
                <a:spcPts val="600"/>
              </a:spcAft>
              <a:buFont typeface="Arial" charset="0"/>
              <a:buChar char="•"/>
              <a:defRPr/>
            </a:pPr>
            <a:r>
              <a:rPr lang="en-US" sz="1600" dirty="0">
                <a:latin typeface="Times New Roman"/>
                <a:ea typeface="+mn-ea"/>
                <a:cs typeface="Times New Roman"/>
              </a:rPr>
              <a:t>32% - develop pedestrian and bike friendly routes/paths to make areas more walkable</a:t>
            </a:r>
          </a:p>
          <a:p>
            <a:pPr marL="1200150" lvl="2" eaLnBrk="1" hangingPunct="1">
              <a:spcBef>
                <a:spcPts val="0"/>
              </a:spcBef>
              <a:spcAft>
                <a:spcPts val="600"/>
              </a:spcAft>
              <a:buFont typeface="Arial" charset="0"/>
              <a:buChar char="•"/>
              <a:defRPr/>
            </a:pPr>
            <a:r>
              <a:rPr lang="en-US" sz="1600" dirty="0">
                <a:latin typeface="Times New Roman"/>
                <a:ea typeface="+mn-ea"/>
                <a:cs typeface="Times New Roman"/>
              </a:rPr>
              <a:t>31% - provide maintenance and improvements to existing roads</a:t>
            </a:r>
          </a:p>
          <a:p>
            <a:pPr marL="1200150" lvl="2" eaLnBrk="1" hangingPunct="1">
              <a:spcBef>
                <a:spcPts val="0"/>
              </a:spcBef>
              <a:spcAft>
                <a:spcPts val="600"/>
              </a:spcAft>
              <a:buFont typeface="Arial" charset="0"/>
              <a:buChar char="•"/>
              <a:defRPr/>
            </a:pPr>
            <a:r>
              <a:rPr lang="en-US" sz="1600" dirty="0">
                <a:latin typeface="Times New Roman"/>
                <a:ea typeface="+mn-ea"/>
                <a:cs typeface="Times New Roman"/>
              </a:rPr>
              <a:t>28% - expand and improve the bike route system</a:t>
            </a:r>
          </a:p>
          <a:p>
            <a:pPr marL="1200150" lvl="2" eaLnBrk="1" hangingPunct="1">
              <a:spcBef>
                <a:spcPts val="0"/>
              </a:spcBef>
              <a:spcAft>
                <a:spcPts val="600"/>
              </a:spcAft>
              <a:buFont typeface="Arial" charset="0"/>
              <a:buChar char="•"/>
              <a:defRPr/>
            </a:pPr>
            <a:r>
              <a:rPr lang="en-US" sz="1600" dirty="0">
                <a:latin typeface="Times New Roman"/>
                <a:ea typeface="+mn-ea"/>
                <a:cs typeface="Times New Roman"/>
              </a:rPr>
              <a:t>26% - address texting and driving</a:t>
            </a:r>
            <a:endParaRPr lang="en-US" sz="1600" dirty="0">
              <a:latin typeface="Times New Roman"/>
              <a:cs typeface="Times New Roman"/>
            </a:endParaRPr>
          </a:p>
        </p:txBody>
      </p:sp>
      <p:sp>
        <p:nvSpPr>
          <p:cNvPr id="3" name="Rectangle 2">
            <a:extLst>
              <a:ext uri="{FF2B5EF4-FFF2-40B4-BE49-F238E27FC236}">
                <a16:creationId xmlns:a16="http://schemas.microsoft.com/office/drawing/2014/main" id="{2809B45D-AF4D-6D60-ACB6-180C3100AC65}"/>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60420" name="Picture 1">
            <a:extLst>
              <a:ext uri="{FF2B5EF4-FFF2-40B4-BE49-F238E27FC236}">
                <a16:creationId xmlns:a16="http://schemas.microsoft.com/office/drawing/2014/main" id="{29DD0AF0-1C2A-3710-2760-FE3DF0959AFB}"/>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Content Placeholder 2">
            <a:extLst>
              <a:ext uri="{FF2B5EF4-FFF2-40B4-BE49-F238E27FC236}">
                <a16:creationId xmlns:a16="http://schemas.microsoft.com/office/drawing/2014/main" id="{D7FEF584-F65F-32DB-6418-F7C5800E5CD4}"/>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34766B49-0E9D-95DE-7B53-714189ACE16C}"/>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61443" name="Slide Number Placeholder 6">
            <a:extLst>
              <a:ext uri="{FF2B5EF4-FFF2-40B4-BE49-F238E27FC236}">
                <a16:creationId xmlns:a16="http://schemas.microsoft.com/office/drawing/2014/main" id="{14AB4938-0FE8-D784-B0B6-B881BD457610}"/>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738C7E50-ECB1-F34A-95CA-BE4BF48AC024}" type="slidenum">
              <a:rPr lang="en-US" altLang="en-US" sz="1200">
                <a:solidFill>
                  <a:srgbClr val="7F7F7F"/>
                </a:solidFill>
                <a:latin typeface="Calibri" panose="020F0502020204030204" pitchFamily="34" charset="0"/>
                <a:cs typeface="Arial" panose="020B0604020202020204" pitchFamily="34" charset="0"/>
              </a:rPr>
              <a:pPr eaLnBrk="1" hangingPunct="1"/>
              <a:t>35</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9" name="Content Placeholder 3">
            <a:extLst>
              <a:ext uri="{FF2B5EF4-FFF2-40B4-BE49-F238E27FC236}">
                <a16:creationId xmlns:a16="http://schemas.microsoft.com/office/drawing/2014/main" id="{FBC8506F-1C0E-D0CA-3571-674F04DF9D2C}"/>
              </a:ext>
            </a:extLst>
          </p:cNvPr>
          <p:cNvGraphicFramePr>
            <a:graphicFrameLocks/>
          </p:cNvGraphicFramePr>
          <p:nvPr/>
        </p:nvGraphicFramePr>
        <p:xfrm>
          <a:off x="76200" y="76200"/>
          <a:ext cx="8991600" cy="3810000"/>
        </p:xfrm>
        <a:graphic>
          <a:graphicData uri="http://schemas.openxmlformats.org/drawingml/2006/table">
            <a:tbl>
              <a:tblPr firstRow="1" bandRow="1">
                <a:noFill/>
                <a:tableStyleId>{775DCB02-9BB8-47FD-8907-85C794F793BA}</a:tableStyleId>
              </a:tblPr>
              <a:tblGrid>
                <a:gridCol w="6123122">
                  <a:extLst>
                    <a:ext uri="{9D8B030D-6E8A-4147-A177-3AD203B41FA5}">
                      <a16:colId xmlns:a16="http://schemas.microsoft.com/office/drawing/2014/main" val="20000"/>
                    </a:ext>
                  </a:extLst>
                </a:gridCol>
                <a:gridCol w="1394847">
                  <a:extLst>
                    <a:ext uri="{9D8B030D-6E8A-4147-A177-3AD203B41FA5}">
                      <a16:colId xmlns:a16="http://schemas.microsoft.com/office/drawing/2014/main" val="20001"/>
                    </a:ext>
                  </a:extLst>
                </a:gridCol>
                <a:gridCol w="1473631">
                  <a:extLst>
                    <a:ext uri="{9D8B030D-6E8A-4147-A177-3AD203B41FA5}">
                      <a16:colId xmlns:a16="http://schemas.microsoft.com/office/drawing/2014/main" val="20002"/>
                    </a:ext>
                  </a:extLst>
                </a:gridCol>
              </a:tblGrid>
              <a:tr h="1323899">
                <a:tc>
                  <a:txBody>
                    <a:bodyPr/>
                    <a:lstStyle/>
                    <a:p>
                      <a:r>
                        <a:rPr lang="en-US" sz="2800" dirty="0"/>
                        <a:t>Data from Secondary Sources </a:t>
                      </a:r>
                    </a:p>
                    <a:p>
                      <a:r>
                        <a:rPr lang="en-US" sz="1800" b="0" dirty="0"/>
                        <a:t>(2013 data, unless otherwise indicated)</a:t>
                      </a:r>
                    </a:p>
                  </a:txBody>
                  <a:tcPr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Kansas</a:t>
                      </a:r>
                    </a:p>
                  </a:txBody>
                  <a:tcPr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Riley County</a:t>
                      </a:r>
                    </a:p>
                  </a:txBody>
                  <a:tcPr anchor="ctr">
                    <a:lnB w="12700" cap="flat" cmpd="sng" algn="ctr">
                      <a:solidFill>
                        <a:srgbClr val="6CA644"/>
                      </a:solidFill>
                      <a:prstDash val="solid"/>
                      <a:round/>
                      <a:headEnd type="none" w="med" len="med"/>
                      <a:tailEnd type="none" w="med" len="med"/>
                    </a:lnB>
                    <a:solidFill>
                      <a:srgbClr val="6CA644"/>
                    </a:solidFill>
                  </a:tcPr>
                </a:tc>
                <a:extLst>
                  <a:ext uri="{0D108BD9-81ED-4DB2-BD59-A6C34878D82A}">
                    <a16:rowId xmlns:a16="http://schemas.microsoft.com/office/drawing/2014/main" val="10000"/>
                  </a:ext>
                </a:extLst>
              </a:tr>
              <a:tr h="1404760">
                <a:tc>
                  <a:txBody>
                    <a:bodyPr/>
                    <a:lstStyle/>
                    <a:p>
                      <a:r>
                        <a:rPr lang="en-US" sz="2800" dirty="0">
                          <a:solidFill>
                            <a:schemeClr val="tx1">
                              <a:lumMod val="50000"/>
                              <a:lumOff val="50000"/>
                            </a:schemeClr>
                          </a:solidFill>
                        </a:rPr>
                        <a:t>Percent</a:t>
                      </a:r>
                      <a:r>
                        <a:rPr lang="en-US" sz="2800" baseline="0" dirty="0">
                          <a:solidFill>
                            <a:schemeClr val="tx1">
                              <a:lumMod val="50000"/>
                              <a:lumOff val="50000"/>
                            </a:schemeClr>
                          </a:solidFill>
                        </a:rPr>
                        <a:t> adults who reported they do not always wear a seatbelt when they drive or ride in a car</a:t>
                      </a:r>
                      <a:endParaRPr lang="en-US" sz="2800" dirty="0">
                        <a:solidFill>
                          <a:schemeClr val="tx1">
                            <a:lumMod val="50000"/>
                            <a:lumOff val="50000"/>
                          </a:schemeClr>
                        </a:solidFill>
                      </a:endParaRPr>
                    </a:p>
                  </a:txBody>
                  <a:tcPr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noFill/>
                  </a:tcPr>
                </a:tc>
                <a:tc>
                  <a:txBody>
                    <a:bodyPr/>
                    <a:lstStyle/>
                    <a:p>
                      <a:pPr algn="ctr"/>
                      <a:r>
                        <a:rPr lang="en-US" sz="2400" dirty="0">
                          <a:solidFill>
                            <a:schemeClr val="tx1">
                              <a:lumMod val="50000"/>
                              <a:lumOff val="50000"/>
                            </a:schemeClr>
                          </a:solidFill>
                        </a:rPr>
                        <a:t>17.0%</a:t>
                      </a:r>
                    </a:p>
                  </a:txBody>
                  <a:tcPr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12.3%</a:t>
                      </a:r>
                    </a:p>
                  </a:txBody>
                  <a:tcPr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1"/>
                  </a:ext>
                </a:extLst>
              </a:tr>
              <a:tr h="1081341">
                <a:tc>
                  <a:txBody>
                    <a:bodyPr/>
                    <a:lstStyle/>
                    <a:p>
                      <a:r>
                        <a:rPr lang="en-US" sz="2800" dirty="0">
                          <a:solidFill>
                            <a:schemeClr val="tx1">
                              <a:lumMod val="50000"/>
                              <a:lumOff val="50000"/>
                            </a:schemeClr>
                          </a:solidFill>
                        </a:rPr>
                        <a:t>Age-adjusted traffic injury mortality</a:t>
                      </a:r>
                      <a:r>
                        <a:rPr lang="en-US" sz="2800" baseline="0" dirty="0">
                          <a:solidFill>
                            <a:schemeClr val="tx1">
                              <a:lumMod val="50000"/>
                              <a:lumOff val="50000"/>
                            </a:schemeClr>
                          </a:solidFill>
                        </a:rPr>
                        <a:t> rate </a:t>
                      </a:r>
                      <a:r>
                        <a:rPr lang="en-US" sz="2000" baseline="0" dirty="0">
                          <a:solidFill>
                            <a:schemeClr val="tx1">
                              <a:lumMod val="50000"/>
                              <a:lumOff val="50000"/>
                            </a:schemeClr>
                          </a:solidFill>
                        </a:rPr>
                        <a:t>(2010-2012 per 100,000)</a:t>
                      </a:r>
                      <a:endParaRPr lang="en-US" sz="2000" dirty="0">
                        <a:solidFill>
                          <a:schemeClr val="tx1">
                            <a:lumMod val="50000"/>
                            <a:lumOff val="50000"/>
                          </a:schemeClr>
                        </a:solidFill>
                      </a:endParaRPr>
                    </a:p>
                  </a:txBody>
                  <a:tcPr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1F6D2"/>
                    </a:solidFill>
                  </a:tcPr>
                </a:tc>
                <a:tc>
                  <a:txBody>
                    <a:bodyPr/>
                    <a:lstStyle/>
                    <a:p>
                      <a:pPr algn="ctr"/>
                      <a:r>
                        <a:rPr lang="en-US" sz="2400" dirty="0">
                          <a:solidFill>
                            <a:schemeClr val="tx1">
                              <a:lumMod val="50000"/>
                              <a:lumOff val="50000"/>
                            </a:schemeClr>
                          </a:solidFill>
                        </a:rPr>
                        <a:t>14.8</a:t>
                      </a:r>
                    </a:p>
                  </a:txBody>
                  <a:tcPr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5.1</a:t>
                      </a:r>
                    </a:p>
                  </a:txBody>
                  <a:tcPr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a:extLst>
              <a:ext uri="{FF2B5EF4-FFF2-40B4-BE49-F238E27FC236}">
                <a16:creationId xmlns:a16="http://schemas.microsoft.com/office/drawing/2014/main" id="{EC2BA685-43E0-D485-6960-3B6C9C0F1BEE}"/>
              </a:ext>
            </a:extLst>
          </p:cNvPr>
          <p:cNvSpPr>
            <a:spLocks noGrp="1"/>
          </p:cNvSpPr>
          <p:nvPr>
            <p:ph type="title"/>
          </p:nvPr>
        </p:nvSpPr>
        <p:spPr>
          <a:xfrm>
            <a:off x="339725" y="274638"/>
            <a:ext cx="8499475" cy="846137"/>
          </a:xfrm>
        </p:spPr>
        <p:txBody>
          <a:bodyPr/>
          <a:lstStyle/>
          <a:p>
            <a:pPr eaLnBrk="1" hangingPunct="1"/>
            <a:r>
              <a:rPr lang="en-US" altLang="en-US">
                <a:ea typeface="ＭＳ Ｐゴシック" panose="020B0600070205080204" pitchFamily="34" charset="-128"/>
              </a:rPr>
              <a:t>Overview of Results by Topic</a:t>
            </a:r>
          </a:p>
        </p:txBody>
      </p:sp>
      <p:sp>
        <p:nvSpPr>
          <p:cNvPr id="14339" name="Content Placeholder 2">
            <a:extLst>
              <a:ext uri="{FF2B5EF4-FFF2-40B4-BE49-F238E27FC236}">
                <a16:creationId xmlns:a16="http://schemas.microsoft.com/office/drawing/2014/main" id="{0A6C99D9-D4B9-F7B4-461B-3A1C258DE4D1}"/>
              </a:ext>
            </a:extLst>
          </p:cNvPr>
          <p:cNvSpPr>
            <a:spLocks noGrp="1"/>
          </p:cNvSpPr>
          <p:nvPr>
            <p:ph idx="1"/>
          </p:nvPr>
        </p:nvSpPr>
        <p:spPr>
          <a:xfrm>
            <a:off x="304800" y="1600200"/>
            <a:ext cx="8534400" cy="4800600"/>
          </a:xfrm>
          <a:ln>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numCol="2"/>
          <a:lstStyle/>
          <a:p>
            <a:pPr marL="0" indent="0" eaLnBrk="1" hangingPunct="1">
              <a:buFont typeface="Arial" charset="0"/>
              <a:buNone/>
              <a:defRPr/>
            </a:pPr>
            <a:r>
              <a:rPr lang="en-US" sz="2000" b="1" dirty="0">
                <a:latin typeface="Times New Roman"/>
                <a:cs typeface="Times New Roman"/>
              </a:rPr>
              <a:t>Infrastructure</a:t>
            </a:r>
          </a:p>
          <a:p>
            <a:pPr lvl="1" eaLnBrk="1" hangingPunct="1">
              <a:buFont typeface="Arial" charset="0"/>
              <a:buChar char="–"/>
              <a:defRPr/>
            </a:pPr>
            <a:r>
              <a:rPr lang="en-US" sz="2000" dirty="0">
                <a:latin typeface="Times New Roman"/>
                <a:cs typeface="Times New Roman"/>
              </a:rPr>
              <a:t>Highest rated services</a:t>
            </a:r>
          </a:p>
          <a:p>
            <a:pPr lvl="2" eaLnBrk="1" hangingPunct="1">
              <a:buFont typeface="Arial" charset="0"/>
              <a:buChar char="•"/>
              <a:defRPr/>
            </a:pPr>
            <a:r>
              <a:rPr lang="en-US" sz="1800" dirty="0">
                <a:latin typeface="Times New Roman"/>
                <a:cs typeface="Times New Roman"/>
              </a:rPr>
              <a:t>Library facilities</a:t>
            </a:r>
          </a:p>
          <a:p>
            <a:pPr lvl="2" eaLnBrk="1" hangingPunct="1">
              <a:buFont typeface="Arial" charset="0"/>
              <a:buChar char="•"/>
              <a:defRPr/>
            </a:pPr>
            <a:r>
              <a:rPr lang="en-US" sz="1800" dirty="0">
                <a:latin typeface="Times New Roman"/>
                <a:cs typeface="Times New Roman"/>
              </a:rPr>
              <a:t>Fire department</a:t>
            </a:r>
          </a:p>
          <a:p>
            <a:pPr lvl="2" eaLnBrk="1" hangingPunct="1">
              <a:buFont typeface="Arial" charset="0"/>
              <a:buChar char="•"/>
              <a:defRPr/>
            </a:pPr>
            <a:r>
              <a:rPr lang="en-US" sz="1800" dirty="0">
                <a:latin typeface="Times New Roman"/>
                <a:cs typeface="Times New Roman"/>
              </a:rPr>
              <a:t>Emergency services</a:t>
            </a:r>
          </a:p>
          <a:p>
            <a:pPr lvl="2" eaLnBrk="1" hangingPunct="1">
              <a:buFont typeface="Arial" charset="0"/>
              <a:buChar char="•"/>
              <a:defRPr/>
            </a:pPr>
            <a:r>
              <a:rPr lang="en-US" sz="1800" dirty="0">
                <a:latin typeface="Times New Roman"/>
                <a:cs typeface="Times New Roman"/>
              </a:rPr>
              <a:t>Air quality</a:t>
            </a:r>
          </a:p>
          <a:p>
            <a:pPr lvl="2" eaLnBrk="1" hangingPunct="1">
              <a:buFont typeface="Arial" charset="0"/>
              <a:buChar char="•"/>
              <a:defRPr/>
            </a:pPr>
            <a:r>
              <a:rPr lang="en-US" sz="1800" dirty="0">
                <a:latin typeface="Times New Roman"/>
                <a:cs typeface="Times New Roman"/>
              </a:rPr>
              <a:t>Clean environment</a:t>
            </a:r>
          </a:p>
          <a:p>
            <a:pPr lvl="2" eaLnBrk="1" hangingPunct="1">
              <a:buFont typeface="Arial" charset="0"/>
              <a:buChar char="•"/>
              <a:defRPr/>
            </a:pPr>
            <a:endParaRPr lang="en-US" sz="1800" dirty="0">
              <a:latin typeface="Times New Roman"/>
              <a:cs typeface="Times New Roman"/>
            </a:endParaRPr>
          </a:p>
          <a:p>
            <a:pPr lvl="2" eaLnBrk="1" hangingPunct="1">
              <a:buFont typeface="Arial" charset="0"/>
              <a:buChar char="•"/>
              <a:defRPr/>
            </a:pPr>
            <a:endParaRPr lang="en-US" sz="1800" dirty="0">
              <a:latin typeface="Times New Roman"/>
              <a:cs typeface="Times New Roman"/>
            </a:endParaRPr>
          </a:p>
          <a:p>
            <a:pPr lvl="2" eaLnBrk="1" hangingPunct="1">
              <a:buFont typeface="Arial" charset="0"/>
              <a:buChar char="•"/>
              <a:defRPr/>
            </a:pPr>
            <a:endParaRPr lang="en-US" sz="1800" dirty="0">
              <a:latin typeface="Times New Roman"/>
              <a:cs typeface="Times New Roman"/>
            </a:endParaRPr>
          </a:p>
          <a:p>
            <a:pPr lvl="2" eaLnBrk="1" hangingPunct="1">
              <a:buFont typeface="Arial" charset="0"/>
              <a:buChar char="•"/>
              <a:defRPr/>
            </a:pPr>
            <a:endParaRPr lang="en-US" sz="1800" dirty="0">
              <a:latin typeface="Times New Roman"/>
              <a:cs typeface="Times New Roman"/>
            </a:endParaRPr>
          </a:p>
          <a:p>
            <a:pPr lvl="2" eaLnBrk="1" hangingPunct="1">
              <a:buFont typeface="Arial" charset="0"/>
              <a:buChar char="•"/>
              <a:defRPr/>
            </a:pPr>
            <a:endParaRPr lang="en-US" sz="1800" dirty="0">
              <a:latin typeface="Times New Roman"/>
              <a:cs typeface="Times New Roman"/>
            </a:endParaRPr>
          </a:p>
          <a:p>
            <a:pPr lvl="2" eaLnBrk="1" hangingPunct="1">
              <a:buFont typeface="Arial" panose="020B0604020202020204" pitchFamily="34" charset="0"/>
              <a:buNone/>
              <a:defRPr/>
            </a:pPr>
            <a:endParaRPr lang="en-US" sz="1800" dirty="0">
              <a:latin typeface="Times New Roman"/>
              <a:cs typeface="Times New Roman"/>
            </a:endParaRPr>
          </a:p>
          <a:p>
            <a:pPr lvl="2" eaLnBrk="1" hangingPunct="1">
              <a:buFont typeface="Arial" charset="0"/>
              <a:buChar char="•"/>
              <a:defRPr/>
            </a:pPr>
            <a:endParaRPr lang="en-US" sz="1800" dirty="0">
              <a:latin typeface="Times New Roman"/>
              <a:cs typeface="Times New Roman"/>
            </a:endParaRPr>
          </a:p>
          <a:p>
            <a:pPr lvl="1" eaLnBrk="1" hangingPunct="1">
              <a:buFont typeface="Arial" charset="0"/>
              <a:buChar char="–"/>
              <a:defRPr/>
            </a:pPr>
            <a:r>
              <a:rPr lang="en-US" sz="2000" dirty="0">
                <a:latin typeface="Times New Roman"/>
                <a:cs typeface="Times New Roman"/>
              </a:rPr>
              <a:t>Lower rated services (still averaged fair-good)</a:t>
            </a:r>
          </a:p>
          <a:p>
            <a:pPr lvl="2" eaLnBrk="1" hangingPunct="1">
              <a:buFont typeface="Arial" charset="0"/>
              <a:buChar char="•"/>
              <a:defRPr/>
            </a:pPr>
            <a:r>
              <a:rPr lang="en-US" sz="1800" dirty="0">
                <a:latin typeface="Times New Roman"/>
                <a:cs typeface="Times New Roman"/>
              </a:rPr>
              <a:t>Paths/safe options for biking and walking</a:t>
            </a:r>
          </a:p>
          <a:p>
            <a:pPr lvl="2" eaLnBrk="1" hangingPunct="1">
              <a:buFont typeface="Arial" charset="0"/>
              <a:buChar char="•"/>
              <a:defRPr/>
            </a:pPr>
            <a:r>
              <a:rPr lang="en-US" sz="1800" dirty="0">
                <a:latin typeface="Times New Roman"/>
                <a:cs typeface="Times New Roman"/>
              </a:rPr>
              <a:t>Code enforcement for private property</a:t>
            </a:r>
          </a:p>
          <a:p>
            <a:pPr lvl="2" eaLnBrk="1" hangingPunct="1">
              <a:buFont typeface="Arial" charset="0"/>
              <a:buChar char="•"/>
              <a:defRPr/>
            </a:pPr>
            <a:r>
              <a:rPr lang="en-US" sz="1800" dirty="0">
                <a:latin typeface="Times New Roman"/>
                <a:cs typeface="Times New Roman"/>
              </a:rPr>
              <a:t>Road maintenance</a:t>
            </a:r>
          </a:p>
        </p:txBody>
      </p:sp>
      <p:sp>
        <p:nvSpPr>
          <p:cNvPr id="3" name="Rectangle 2">
            <a:extLst>
              <a:ext uri="{FF2B5EF4-FFF2-40B4-BE49-F238E27FC236}">
                <a16:creationId xmlns:a16="http://schemas.microsoft.com/office/drawing/2014/main" id="{EF786CC4-ABCD-45CB-EFD7-258A0C2B5111}"/>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63492" name="Picture 1">
            <a:extLst>
              <a:ext uri="{FF2B5EF4-FFF2-40B4-BE49-F238E27FC236}">
                <a16:creationId xmlns:a16="http://schemas.microsoft.com/office/drawing/2014/main" id="{B38B01B8-2DEE-8CBB-5D93-E65E30B12EF4}"/>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a:extLst>
              <a:ext uri="{FF2B5EF4-FFF2-40B4-BE49-F238E27FC236}">
                <a16:creationId xmlns:a16="http://schemas.microsoft.com/office/drawing/2014/main" id="{1BE88BBA-BFEA-7C12-0807-5C0B5E9B8FFD}"/>
              </a:ext>
            </a:extLst>
          </p:cNvPr>
          <p:cNvSpPr>
            <a:spLocks noGrp="1"/>
          </p:cNvSpPr>
          <p:nvPr>
            <p:ph type="title"/>
          </p:nvPr>
        </p:nvSpPr>
        <p:spPr>
          <a:xfrm>
            <a:off x="339725" y="274638"/>
            <a:ext cx="8499475" cy="846137"/>
          </a:xfrm>
        </p:spPr>
        <p:txBody>
          <a:bodyPr/>
          <a:lstStyle/>
          <a:p>
            <a:pPr eaLnBrk="1" hangingPunct="1"/>
            <a:r>
              <a:rPr lang="en-US" altLang="en-US">
                <a:ea typeface="ＭＳ Ｐゴシック" panose="020B0600070205080204" pitchFamily="34" charset="-128"/>
              </a:rPr>
              <a:t>Overview of Results by Topic</a:t>
            </a:r>
          </a:p>
        </p:txBody>
      </p:sp>
      <p:sp>
        <p:nvSpPr>
          <p:cNvPr id="14339" name="Content Placeholder 2">
            <a:extLst>
              <a:ext uri="{FF2B5EF4-FFF2-40B4-BE49-F238E27FC236}">
                <a16:creationId xmlns:a16="http://schemas.microsoft.com/office/drawing/2014/main" id="{A425691B-BCDF-2211-BC1E-4FF031801CF4}"/>
              </a:ext>
            </a:extLst>
          </p:cNvPr>
          <p:cNvSpPr>
            <a:spLocks noGrp="1"/>
          </p:cNvSpPr>
          <p:nvPr>
            <p:ph idx="1"/>
          </p:nvPr>
        </p:nvSpPr>
        <p:spPr>
          <a:xfrm>
            <a:off x="152400" y="1447800"/>
            <a:ext cx="8686800" cy="4724400"/>
          </a:xfrm>
        </p:spPr>
        <p:txBody>
          <a:bodyPr/>
          <a:lstStyle/>
          <a:p>
            <a:pPr marL="57150" indent="0" eaLnBrk="1" hangingPunct="1">
              <a:spcBef>
                <a:spcPts val="0"/>
              </a:spcBef>
              <a:buFont typeface="Arial" charset="0"/>
              <a:buNone/>
              <a:defRPr/>
            </a:pPr>
            <a:r>
              <a:rPr lang="en-US" sz="2000" b="1" dirty="0">
                <a:latin typeface="Times New Roman"/>
                <a:ea typeface="+mn-ea"/>
                <a:cs typeface="Times New Roman"/>
              </a:rPr>
              <a:t>Economics/Personal Finance</a:t>
            </a:r>
          </a:p>
          <a:p>
            <a:pPr marL="800100" lvl="1" eaLnBrk="1" hangingPunct="1">
              <a:spcBef>
                <a:spcPts val="0"/>
              </a:spcBef>
              <a:spcAft>
                <a:spcPts val="600"/>
              </a:spcAft>
              <a:buFont typeface="Arial" charset="0"/>
              <a:buChar char="–"/>
              <a:defRPr/>
            </a:pPr>
            <a:r>
              <a:rPr lang="en-US" sz="1800" dirty="0">
                <a:latin typeface="Times New Roman"/>
                <a:ea typeface="+mn-ea"/>
                <a:cs typeface="Times New Roman"/>
              </a:rPr>
              <a:t>Economic forecast is positive with unemployment staying fairly low and potential growth (NBAF, etc.)</a:t>
            </a:r>
          </a:p>
          <a:p>
            <a:pPr marL="800100" lvl="1" eaLnBrk="1" hangingPunct="1">
              <a:spcBef>
                <a:spcPts val="0"/>
              </a:spcBef>
              <a:spcAft>
                <a:spcPts val="600"/>
              </a:spcAft>
              <a:buFont typeface="Arial" charset="0"/>
              <a:buChar char="–"/>
              <a:defRPr/>
            </a:pPr>
            <a:r>
              <a:rPr lang="en-US" sz="1800" dirty="0">
                <a:latin typeface="Times New Roman"/>
                <a:ea typeface="+mn-ea"/>
                <a:cs typeface="Times New Roman"/>
              </a:rPr>
              <a:t>Median household income is lower than state average while housing is higher</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lack of well-paying jobs</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sales and property taxes are concerns</a:t>
            </a:r>
          </a:p>
          <a:p>
            <a:pPr marL="800100" lvl="1" eaLnBrk="1" hangingPunct="1">
              <a:spcBef>
                <a:spcPts val="0"/>
              </a:spcBef>
              <a:spcAft>
                <a:spcPts val="600"/>
              </a:spcAft>
              <a:buFont typeface="Arial" charset="0"/>
              <a:buChar char="–"/>
              <a:defRPr/>
            </a:pPr>
            <a:r>
              <a:rPr lang="en-US" sz="1800" dirty="0">
                <a:latin typeface="Times New Roman"/>
                <a:ea typeface="+mn-ea"/>
                <a:cs typeface="Times New Roman"/>
              </a:rPr>
              <a:t>Top economic/personal finance needs (percent respondents who selected these among their top three): </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36% - availability of jobs</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21% - emergency assistance to individuals or families (e.g. for utilities, food, rent, etc.)</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21% - assistance with finding jobs</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20% - small business development</a:t>
            </a:r>
          </a:p>
          <a:p>
            <a:pPr marL="1200150" lvl="2" eaLnBrk="1" hangingPunct="1">
              <a:spcBef>
                <a:spcPts val="0"/>
              </a:spcBef>
              <a:spcAft>
                <a:spcPts val="600"/>
              </a:spcAft>
              <a:buFont typeface="Arial" charset="0"/>
              <a:buChar char="•"/>
              <a:defRPr/>
            </a:pPr>
            <a:r>
              <a:rPr lang="en-US" sz="1800" dirty="0">
                <a:latin typeface="Times New Roman"/>
                <a:ea typeface="+mn-ea"/>
                <a:cs typeface="Times New Roman"/>
              </a:rPr>
              <a:t>19% - low cost resources to help with personal finance management</a:t>
            </a:r>
            <a:endParaRPr lang="en-US" dirty="0">
              <a:latin typeface="Arial" charset="0"/>
              <a:ea typeface="+mn-ea"/>
            </a:endParaRPr>
          </a:p>
        </p:txBody>
      </p:sp>
      <p:sp>
        <p:nvSpPr>
          <p:cNvPr id="3" name="Rectangle 2">
            <a:extLst>
              <a:ext uri="{FF2B5EF4-FFF2-40B4-BE49-F238E27FC236}">
                <a16:creationId xmlns:a16="http://schemas.microsoft.com/office/drawing/2014/main" id="{8E37BA28-EEB4-1656-1EAF-1FD2E10C95DE}"/>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64516" name="Picture 1">
            <a:extLst>
              <a:ext uri="{FF2B5EF4-FFF2-40B4-BE49-F238E27FC236}">
                <a16:creationId xmlns:a16="http://schemas.microsoft.com/office/drawing/2014/main" id="{144F5B44-F778-58BE-90A0-1B91103195E8}"/>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67400" y="5791200"/>
            <a:ext cx="3025775"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Content Placeholder 2">
            <a:extLst>
              <a:ext uri="{FF2B5EF4-FFF2-40B4-BE49-F238E27FC236}">
                <a16:creationId xmlns:a16="http://schemas.microsoft.com/office/drawing/2014/main" id="{E88641E3-57EF-E438-B217-B2D806E27EB8}"/>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EFA54D4C-074D-D37B-18FC-32A63A27D007}"/>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sp>
        <p:nvSpPr>
          <p:cNvPr id="65539" name="Slide Number Placeholder 6">
            <a:extLst>
              <a:ext uri="{FF2B5EF4-FFF2-40B4-BE49-F238E27FC236}">
                <a16:creationId xmlns:a16="http://schemas.microsoft.com/office/drawing/2014/main" id="{21005C3F-6AAB-2185-F515-87180FB005F7}"/>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88711ED9-964B-5542-AB70-B1230E83E072}" type="slidenum">
              <a:rPr lang="en-US" altLang="en-US" sz="1200">
                <a:solidFill>
                  <a:srgbClr val="7F7F7F"/>
                </a:solidFill>
                <a:latin typeface="Calibri" panose="020F0502020204030204" pitchFamily="34" charset="0"/>
                <a:cs typeface="Arial" panose="020B0604020202020204" pitchFamily="34" charset="0"/>
              </a:rPr>
              <a:pPr eaLnBrk="1" hangingPunct="1"/>
              <a:t>38</a:t>
            </a:fld>
            <a:endParaRPr lang="en-US" altLang="en-US" sz="1200">
              <a:solidFill>
                <a:srgbClr val="7F7F7F"/>
              </a:solidFill>
              <a:latin typeface="Calibri" panose="020F0502020204030204" pitchFamily="34" charset="0"/>
              <a:cs typeface="Arial" panose="020B0604020202020204" pitchFamily="34" charset="0"/>
            </a:endParaRPr>
          </a:p>
        </p:txBody>
      </p:sp>
      <p:graphicFrame>
        <p:nvGraphicFramePr>
          <p:cNvPr id="9" name="Content Placeholder 3">
            <a:extLst>
              <a:ext uri="{FF2B5EF4-FFF2-40B4-BE49-F238E27FC236}">
                <a16:creationId xmlns:a16="http://schemas.microsoft.com/office/drawing/2014/main" id="{5AE9FC65-5E89-74AD-F341-C75354E803ED}"/>
              </a:ext>
            </a:extLst>
          </p:cNvPr>
          <p:cNvGraphicFramePr>
            <a:graphicFrameLocks/>
          </p:cNvGraphicFramePr>
          <p:nvPr/>
        </p:nvGraphicFramePr>
        <p:xfrm>
          <a:off x="76200" y="76200"/>
          <a:ext cx="8991600" cy="3367088"/>
        </p:xfrm>
        <a:graphic>
          <a:graphicData uri="http://schemas.openxmlformats.org/drawingml/2006/table">
            <a:tbl>
              <a:tblPr firstRow="1" bandRow="1">
                <a:noFill/>
                <a:tableStyleId>{775DCB02-9BB8-47FD-8907-85C794F793BA}</a:tableStyleId>
              </a:tblPr>
              <a:tblGrid>
                <a:gridCol w="6123122">
                  <a:extLst>
                    <a:ext uri="{9D8B030D-6E8A-4147-A177-3AD203B41FA5}">
                      <a16:colId xmlns:a16="http://schemas.microsoft.com/office/drawing/2014/main" val="20000"/>
                    </a:ext>
                  </a:extLst>
                </a:gridCol>
                <a:gridCol w="1394847">
                  <a:extLst>
                    <a:ext uri="{9D8B030D-6E8A-4147-A177-3AD203B41FA5}">
                      <a16:colId xmlns:a16="http://schemas.microsoft.com/office/drawing/2014/main" val="20001"/>
                    </a:ext>
                  </a:extLst>
                </a:gridCol>
                <a:gridCol w="1473631">
                  <a:extLst>
                    <a:ext uri="{9D8B030D-6E8A-4147-A177-3AD203B41FA5}">
                      <a16:colId xmlns:a16="http://schemas.microsoft.com/office/drawing/2014/main" val="20002"/>
                    </a:ext>
                  </a:extLst>
                </a:gridCol>
              </a:tblGrid>
              <a:tr h="1323800">
                <a:tc>
                  <a:txBody>
                    <a:bodyPr/>
                    <a:lstStyle/>
                    <a:p>
                      <a:r>
                        <a:rPr lang="en-US" sz="2800" dirty="0"/>
                        <a:t>Data from Secondary Sources </a:t>
                      </a:r>
                    </a:p>
                    <a:p>
                      <a:r>
                        <a:rPr lang="en-US" sz="1800" b="0" dirty="0"/>
                        <a:t>(2013 data, unless otherwise indicated)</a:t>
                      </a:r>
                    </a:p>
                  </a:txBody>
                  <a:tcPr marT="45717" marB="45717"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Kansas</a:t>
                      </a:r>
                    </a:p>
                  </a:txBody>
                  <a:tcPr marT="45717" marB="45717" anchor="ctr">
                    <a:lnB w="12700" cap="flat" cmpd="sng" algn="ctr">
                      <a:solidFill>
                        <a:srgbClr val="6CA644"/>
                      </a:solidFill>
                      <a:prstDash val="solid"/>
                      <a:round/>
                      <a:headEnd type="none" w="med" len="med"/>
                      <a:tailEnd type="none" w="med" len="med"/>
                    </a:lnB>
                    <a:solidFill>
                      <a:srgbClr val="6CA644"/>
                    </a:solidFill>
                  </a:tcPr>
                </a:tc>
                <a:tc>
                  <a:txBody>
                    <a:bodyPr/>
                    <a:lstStyle/>
                    <a:p>
                      <a:pPr algn="ctr"/>
                      <a:r>
                        <a:rPr lang="en-US" sz="2000" dirty="0"/>
                        <a:t>Riley County</a:t>
                      </a:r>
                    </a:p>
                  </a:txBody>
                  <a:tcPr marT="45717" marB="45717" anchor="ctr">
                    <a:lnB w="12700" cap="flat" cmpd="sng" algn="ctr">
                      <a:solidFill>
                        <a:srgbClr val="6CA644"/>
                      </a:solidFill>
                      <a:prstDash val="solid"/>
                      <a:round/>
                      <a:headEnd type="none" w="med" len="med"/>
                      <a:tailEnd type="none" w="med" len="med"/>
                    </a:lnB>
                    <a:solidFill>
                      <a:srgbClr val="6CA644"/>
                    </a:solidFill>
                  </a:tcPr>
                </a:tc>
                <a:extLst>
                  <a:ext uri="{0D108BD9-81ED-4DB2-BD59-A6C34878D82A}">
                    <a16:rowId xmlns:a16="http://schemas.microsoft.com/office/drawing/2014/main" val="10000"/>
                  </a:ext>
                </a:extLst>
              </a:tr>
              <a:tr h="962029">
                <a:tc>
                  <a:txBody>
                    <a:bodyPr/>
                    <a:lstStyle/>
                    <a:p>
                      <a:r>
                        <a:rPr lang="en-US" sz="2800" dirty="0">
                          <a:solidFill>
                            <a:schemeClr val="tx1">
                              <a:lumMod val="50000"/>
                              <a:lumOff val="50000"/>
                            </a:schemeClr>
                          </a:solidFill>
                        </a:rPr>
                        <a:t>Rate of unemployment </a:t>
                      </a:r>
                      <a:r>
                        <a:rPr lang="en-US" sz="2400" dirty="0">
                          <a:solidFill>
                            <a:schemeClr val="tx1">
                              <a:lumMod val="50000"/>
                              <a:lumOff val="50000"/>
                            </a:schemeClr>
                          </a:solidFill>
                        </a:rPr>
                        <a:t>(August</a:t>
                      </a:r>
                      <a:r>
                        <a:rPr lang="en-US" sz="2400" baseline="0" dirty="0">
                          <a:solidFill>
                            <a:schemeClr val="tx1">
                              <a:lumMod val="50000"/>
                              <a:lumOff val="50000"/>
                            </a:schemeClr>
                          </a:solidFill>
                        </a:rPr>
                        <a:t> 2014)</a:t>
                      </a:r>
                      <a:endParaRPr lang="en-US" sz="2400" dirty="0">
                        <a:solidFill>
                          <a:schemeClr val="tx1">
                            <a:lumMod val="50000"/>
                            <a:lumOff val="50000"/>
                          </a:schemeClr>
                        </a:solidFill>
                      </a:endParaRPr>
                    </a:p>
                  </a:txBody>
                  <a:tcPr marT="45717" marB="45717"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noFill/>
                  </a:tcPr>
                </a:tc>
                <a:tc>
                  <a:txBody>
                    <a:bodyPr/>
                    <a:lstStyle/>
                    <a:p>
                      <a:pPr algn="ctr"/>
                      <a:r>
                        <a:rPr lang="en-US" sz="2400" dirty="0">
                          <a:solidFill>
                            <a:schemeClr val="tx1">
                              <a:lumMod val="50000"/>
                              <a:lumOff val="50000"/>
                            </a:schemeClr>
                          </a:solidFill>
                        </a:rPr>
                        <a:t>4.8%</a:t>
                      </a:r>
                    </a:p>
                  </a:txBody>
                  <a:tcPr marT="45717" marB="45717"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4.3%</a:t>
                      </a:r>
                    </a:p>
                  </a:txBody>
                  <a:tcPr marT="45717" marB="45717"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1"/>
                  </a:ext>
                </a:extLst>
              </a:tr>
              <a:tr h="1081260">
                <a:tc>
                  <a:txBody>
                    <a:bodyPr/>
                    <a:lstStyle/>
                    <a:p>
                      <a:r>
                        <a:rPr lang="en-US" sz="2800" dirty="0">
                          <a:solidFill>
                            <a:schemeClr val="tx1">
                              <a:lumMod val="50000"/>
                              <a:lumOff val="50000"/>
                            </a:schemeClr>
                          </a:solidFill>
                        </a:rPr>
                        <a:t>Percent</a:t>
                      </a:r>
                      <a:r>
                        <a:rPr lang="en-US" sz="2800" baseline="0" dirty="0">
                          <a:solidFill>
                            <a:schemeClr val="tx1">
                              <a:lumMod val="50000"/>
                              <a:lumOff val="50000"/>
                            </a:schemeClr>
                          </a:solidFill>
                        </a:rPr>
                        <a:t> of persons (all ages) below federal poverty level, 2012</a:t>
                      </a:r>
                      <a:endParaRPr lang="en-US" sz="2800" dirty="0">
                        <a:solidFill>
                          <a:schemeClr val="tx1">
                            <a:lumMod val="50000"/>
                            <a:lumOff val="50000"/>
                          </a:schemeClr>
                        </a:solidFill>
                      </a:endParaRPr>
                    </a:p>
                  </a:txBody>
                  <a:tcPr marT="45717" marB="45717"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1F6D2"/>
                    </a:solidFill>
                  </a:tcPr>
                </a:tc>
                <a:tc>
                  <a:txBody>
                    <a:bodyPr/>
                    <a:lstStyle/>
                    <a:p>
                      <a:pPr algn="ctr"/>
                      <a:r>
                        <a:rPr lang="en-US" sz="2400" dirty="0">
                          <a:solidFill>
                            <a:schemeClr val="tx1">
                              <a:lumMod val="50000"/>
                              <a:lumOff val="50000"/>
                            </a:schemeClr>
                          </a:solidFill>
                        </a:rPr>
                        <a:t>14.0%</a:t>
                      </a:r>
                    </a:p>
                  </a:txBody>
                  <a:tcPr marT="45717" marB="45717"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FFCF1D"/>
                    </a:solidFill>
                  </a:tcPr>
                </a:tc>
                <a:tc>
                  <a:txBody>
                    <a:bodyPr/>
                    <a:lstStyle/>
                    <a:p>
                      <a:pPr algn="ctr"/>
                      <a:r>
                        <a:rPr lang="en-US" sz="2400" dirty="0">
                          <a:solidFill>
                            <a:schemeClr val="tx1">
                              <a:lumMod val="50000"/>
                              <a:lumOff val="50000"/>
                            </a:schemeClr>
                          </a:solidFill>
                        </a:rPr>
                        <a:t>21.2%</a:t>
                      </a:r>
                    </a:p>
                  </a:txBody>
                  <a:tcPr marT="45717" marB="45717" anchor="ctr">
                    <a:lnL w="12700" cap="flat" cmpd="sng" algn="ctr">
                      <a:solidFill>
                        <a:srgbClr val="6CA644"/>
                      </a:solidFill>
                      <a:prstDash val="solid"/>
                      <a:round/>
                      <a:headEnd type="none" w="med" len="med"/>
                      <a:tailEnd type="none" w="med" len="med"/>
                    </a:lnL>
                    <a:lnR w="12700" cap="flat" cmpd="sng" algn="ctr">
                      <a:solidFill>
                        <a:srgbClr val="6CA644"/>
                      </a:solidFill>
                      <a:prstDash val="solid"/>
                      <a:round/>
                      <a:headEnd type="none" w="med" len="med"/>
                      <a:tailEnd type="none" w="med" len="med"/>
                    </a:lnR>
                    <a:lnT w="12700" cap="flat" cmpd="sng" algn="ctr">
                      <a:solidFill>
                        <a:srgbClr val="6CA644"/>
                      </a:solidFill>
                      <a:prstDash val="solid"/>
                      <a:round/>
                      <a:headEnd type="none" w="med" len="med"/>
                      <a:tailEnd type="none" w="med" len="med"/>
                    </a:lnT>
                    <a:lnB w="12700" cap="flat" cmpd="sng" algn="ctr">
                      <a:solidFill>
                        <a:srgbClr val="6CA644"/>
                      </a:solidFill>
                      <a:prstDash val="solid"/>
                      <a:round/>
                      <a:headEnd type="none" w="med" len="med"/>
                      <a:tailEnd type="none" w="med" len="med"/>
                    </a:lnB>
                    <a:solidFill>
                      <a:srgbClr val="C0D730"/>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a:extLst>
              <a:ext uri="{FF2B5EF4-FFF2-40B4-BE49-F238E27FC236}">
                <a16:creationId xmlns:a16="http://schemas.microsoft.com/office/drawing/2014/main" id="{2A646121-403D-BE6A-B038-33991648A11F}"/>
              </a:ext>
            </a:extLst>
          </p:cNvPr>
          <p:cNvSpPr>
            <a:spLocks noGrp="1"/>
          </p:cNvSpPr>
          <p:nvPr>
            <p:ph type="title"/>
          </p:nvPr>
        </p:nvSpPr>
        <p:spPr>
          <a:xfrm>
            <a:off x="339725" y="274638"/>
            <a:ext cx="8499475" cy="846137"/>
          </a:xfrm>
        </p:spPr>
        <p:txBody>
          <a:bodyPr/>
          <a:lstStyle/>
          <a:p>
            <a:pPr eaLnBrk="1" hangingPunct="1"/>
            <a:r>
              <a:rPr lang="en-US" altLang="en-US" b="0">
                <a:ea typeface="ＭＳ Ｐゴシック" panose="020B0600070205080204" pitchFamily="34" charset="-128"/>
              </a:rPr>
              <a:t>Review of General Findings from All Sources</a:t>
            </a:r>
          </a:p>
        </p:txBody>
      </p:sp>
      <p:sp>
        <p:nvSpPr>
          <p:cNvPr id="67586" name="Content Placeholder 2">
            <a:extLst>
              <a:ext uri="{FF2B5EF4-FFF2-40B4-BE49-F238E27FC236}">
                <a16:creationId xmlns:a16="http://schemas.microsoft.com/office/drawing/2014/main" id="{F1FB2D6F-2F9F-310B-75CF-3D93F15B3144}"/>
              </a:ext>
            </a:extLst>
          </p:cNvPr>
          <p:cNvSpPr>
            <a:spLocks noGrp="1"/>
          </p:cNvSpPr>
          <p:nvPr>
            <p:ph idx="1"/>
          </p:nvPr>
        </p:nvSpPr>
        <p:spPr>
          <a:xfrm>
            <a:off x="1371600" y="1752600"/>
            <a:ext cx="7197725" cy="4525963"/>
          </a:xfrm>
        </p:spPr>
        <p:txBody>
          <a:bodyPr/>
          <a:lstStyle/>
          <a:p>
            <a:pPr eaLnBrk="1" hangingPunct="1"/>
            <a:r>
              <a:rPr lang="en-US" altLang="en-US" sz="2400">
                <a:latin typeface="Times New Roman" panose="02020603050405020304" pitchFamily="18" charset="0"/>
                <a:ea typeface="ＭＳ Ｐゴシック" panose="020B0600070205080204" pitchFamily="34" charset="-128"/>
              </a:rPr>
              <a:t>High quality of life</a:t>
            </a:r>
          </a:p>
          <a:p>
            <a:pPr eaLnBrk="1" hangingPunct="1"/>
            <a:r>
              <a:rPr lang="en-US" altLang="en-US" sz="2400">
                <a:latin typeface="Times New Roman" panose="02020603050405020304" pitchFamily="18" charset="0"/>
                <a:ea typeface="ＭＳ Ｐゴシック" panose="020B0600070205080204" pitchFamily="34" charset="-128"/>
              </a:rPr>
              <a:t>Spirit of community and collaboration</a:t>
            </a:r>
          </a:p>
          <a:p>
            <a:pPr eaLnBrk="1" hangingPunct="1"/>
            <a:r>
              <a:rPr lang="en-US" altLang="en-US" sz="2400">
                <a:latin typeface="Times New Roman" panose="02020603050405020304" pitchFamily="18" charset="0"/>
                <a:ea typeface="ＭＳ Ｐゴシック" panose="020B0600070205080204" pitchFamily="34" charset="-128"/>
              </a:rPr>
              <a:t>Positives and challenges of growth</a:t>
            </a:r>
          </a:p>
          <a:p>
            <a:pPr eaLnBrk="1" hangingPunct="1"/>
            <a:r>
              <a:rPr lang="en-US" altLang="en-US" sz="2400">
                <a:latin typeface="Times New Roman" panose="02020603050405020304" pitchFamily="18" charset="0"/>
                <a:ea typeface="ＭＳ Ｐゴシック" panose="020B0600070205080204" pitchFamily="34" charset="-128"/>
              </a:rPr>
              <a:t>“Invisible” populations with significant needs</a:t>
            </a:r>
          </a:p>
          <a:p>
            <a:pPr eaLnBrk="1" hangingPunct="1"/>
            <a:r>
              <a:rPr lang="en-US" altLang="en-US" sz="2400">
                <a:latin typeface="Times New Roman" panose="02020603050405020304" pitchFamily="18" charset="0"/>
                <a:ea typeface="ＭＳ Ｐゴシック" panose="020B0600070205080204" pitchFamily="34" charset="-128"/>
              </a:rPr>
              <a:t>Lack of affordable (safe) housing</a:t>
            </a:r>
          </a:p>
          <a:p>
            <a:pPr eaLnBrk="1" hangingPunct="1"/>
            <a:r>
              <a:rPr lang="en-US" altLang="en-US" sz="2400">
                <a:latin typeface="Times New Roman" panose="02020603050405020304" pitchFamily="18" charset="0"/>
                <a:ea typeface="ＭＳ Ｐゴシック" panose="020B0600070205080204" pitchFamily="34" charset="-128"/>
              </a:rPr>
              <a:t>Lack of accessible and affordable mental health services</a:t>
            </a:r>
          </a:p>
          <a:p>
            <a:pPr eaLnBrk="1" hangingPunct="1"/>
            <a:r>
              <a:rPr lang="en-US" altLang="en-US" sz="2400">
                <a:latin typeface="Times New Roman" panose="02020603050405020304" pitchFamily="18" charset="0"/>
                <a:ea typeface="ＭＳ Ｐゴシック" panose="020B0600070205080204" pitchFamily="34" charset="-128"/>
              </a:rPr>
              <a:t>Lack of accessible and affordable childcare</a:t>
            </a:r>
            <a:endParaRPr lang="en-US" altLang="en-US">
              <a:ea typeface="ＭＳ Ｐゴシック" panose="020B0600070205080204" pitchFamily="34" charset="-128"/>
            </a:endParaRPr>
          </a:p>
        </p:txBody>
      </p:sp>
      <p:sp>
        <p:nvSpPr>
          <p:cNvPr id="3" name="Rectangle 2">
            <a:extLst>
              <a:ext uri="{FF2B5EF4-FFF2-40B4-BE49-F238E27FC236}">
                <a16:creationId xmlns:a16="http://schemas.microsoft.com/office/drawing/2014/main" id="{C6926156-B61B-290B-75FF-45F9DC29056C}"/>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67588" name="Picture 1">
            <a:extLst>
              <a:ext uri="{FF2B5EF4-FFF2-40B4-BE49-F238E27FC236}">
                <a16:creationId xmlns:a16="http://schemas.microsoft.com/office/drawing/2014/main" id="{DB707F54-FAFA-4129-C1FB-419A54265588}"/>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4">
            <a:extLst>
              <a:ext uri="{FF2B5EF4-FFF2-40B4-BE49-F238E27FC236}">
                <a16:creationId xmlns:a16="http://schemas.microsoft.com/office/drawing/2014/main" id="{3A2973FE-1F5F-3DA9-F43A-9E53805D005C}"/>
              </a:ext>
            </a:extLst>
          </p:cNvPr>
          <p:cNvSpPr txBox="1">
            <a:spLocks noChangeArrowheads="1"/>
          </p:cNvSpPr>
          <p:nvPr/>
        </p:nvSpPr>
        <p:spPr bwMode="auto">
          <a:xfrm>
            <a:off x="1676400" y="1600200"/>
            <a:ext cx="2514600" cy="646331"/>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algn="ctr" eaLnBrk="1" hangingPunct="1">
              <a:defRPr/>
            </a:pPr>
            <a:r>
              <a:rPr lang="en-US" sz="1800" dirty="0">
                <a:solidFill>
                  <a:srgbClr val="000000"/>
                </a:solidFill>
              </a:rPr>
              <a:t>Secondary Data Compilation</a:t>
            </a:r>
          </a:p>
        </p:txBody>
      </p:sp>
      <p:sp>
        <p:nvSpPr>
          <p:cNvPr id="12292" name="Rectangle 4">
            <a:extLst>
              <a:ext uri="{FF2B5EF4-FFF2-40B4-BE49-F238E27FC236}">
                <a16:creationId xmlns:a16="http://schemas.microsoft.com/office/drawing/2014/main" id="{4D918B17-D758-3C42-D1F1-AA685B4D496B}"/>
              </a:ext>
            </a:extLst>
          </p:cNvPr>
          <p:cNvSpPr>
            <a:spLocks noGrp="1" noChangeArrowheads="1"/>
          </p:cNvSpPr>
          <p:nvPr>
            <p:ph type="title"/>
          </p:nvPr>
        </p:nvSpPr>
        <p:spPr>
          <a:xfrm>
            <a:off x="381000" y="300038"/>
            <a:ext cx="8153400" cy="766762"/>
          </a:xfrm>
        </p:spPr>
        <p:txBody>
          <a:bodyPr/>
          <a:lstStyle/>
          <a:p>
            <a:pPr eaLnBrk="1" hangingPunct="1"/>
            <a:r>
              <a:rPr lang="en-US" altLang="en-US" sz="2800" b="0">
                <a:ea typeface="ＭＳ Ｐゴシック" panose="020B0600070205080204" pitchFamily="34" charset="-128"/>
              </a:rPr>
              <a:t>Multi-Method Approach</a:t>
            </a:r>
          </a:p>
        </p:txBody>
      </p:sp>
      <p:sp>
        <p:nvSpPr>
          <p:cNvPr id="2" name="Rectangle 1">
            <a:extLst>
              <a:ext uri="{FF2B5EF4-FFF2-40B4-BE49-F238E27FC236}">
                <a16:creationId xmlns:a16="http://schemas.microsoft.com/office/drawing/2014/main" id="{A63A9E1E-3E24-FFDC-5C4E-0759401F4F01}"/>
              </a:ext>
            </a:extLst>
          </p:cNvPr>
          <p:cNvSpPr/>
          <p:nvPr/>
        </p:nvSpPr>
        <p:spPr>
          <a:xfrm>
            <a:off x="7391400" y="6356350"/>
            <a:ext cx="1600200" cy="36512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12294" name="Picture 13">
            <a:extLst>
              <a:ext uri="{FF2B5EF4-FFF2-40B4-BE49-F238E27FC236}">
                <a16:creationId xmlns:a16="http://schemas.microsoft.com/office/drawing/2014/main" id="{EB4BC230-47D4-7B5B-1187-1C74672EB01A}"/>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6397625" y="5986463"/>
            <a:ext cx="2598738"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4">
            <a:extLst>
              <a:ext uri="{FF2B5EF4-FFF2-40B4-BE49-F238E27FC236}">
                <a16:creationId xmlns:a16="http://schemas.microsoft.com/office/drawing/2014/main" id="{3A0E036F-3A05-7DB5-14D9-4D3963C924EE}"/>
              </a:ext>
            </a:extLst>
          </p:cNvPr>
          <p:cNvSpPr txBox="1">
            <a:spLocks noChangeArrowheads="1"/>
          </p:cNvSpPr>
          <p:nvPr/>
        </p:nvSpPr>
        <p:spPr bwMode="auto">
          <a:xfrm>
            <a:off x="5257800" y="1600200"/>
            <a:ext cx="3124200" cy="646331"/>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algn="ctr" eaLnBrk="1" hangingPunct="1">
              <a:defRPr/>
            </a:pPr>
            <a:r>
              <a:rPr lang="en-US" sz="1800" dirty="0">
                <a:solidFill>
                  <a:srgbClr val="000000"/>
                </a:solidFill>
              </a:rPr>
              <a:t>Provides broad representation of community conditions</a:t>
            </a:r>
          </a:p>
        </p:txBody>
      </p:sp>
      <p:sp>
        <p:nvSpPr>
          <p:cNvPr id="17" name="Rectangle 16">
            <a:extLst>
              <a:ext uri="{FF2B5EF4-FFF2-40B4-BE49-F238E27FC236}">
                <a16:creationId xmlns:a16="http://schemas.microsoft.com/office/drawing/2014/main" id="{93D48F78-B494-7665-F936-FA8C5AFBBC34}"/>
              </a:ext>
            </a:extLst>
          </p:cNvPr>
          <p:cNvSpPr/>
          <p:nvPr/>
        </p:nvSpPr>
        <p:spPr>
          <a:xfrm>
            <a:off x="1676400" y="2514600"/>
            <a:ext cx="2514600" cy="762000"/>
          </a:xfrm>
          <a:prstGeom prst="rect">
            <a:avLst/>
          </a:prstGeom>
          <a:ln/>
        </p:spPr>
        <p:style>
          <a:lnRef idx="0">
            <a:schemeClr val="accent1"/>
          </a:lnRef>
          <a:fillRef idx="3">
            <a:schemeClr val="accent1"/>
          </a:fillRef>
          <a:effectRef idx="3">
            <a:schemeClr val="accent1"/>
          </a:effectRef>
          <a:fontRef idx="minor">
            <a:schemeClr val="lt1"/>
          </a:fontRef>
        </p:style>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latin typeface="Trebuchet MS" panose="020B0703020202090204" pitchFamily="34" charset="0"/>
              </a:rPr>
              <a:t>Community Survey (April – May 2014)</a:t>
            </a:r>
          </a:p>
        </p:txBody>
      </p:sp>
      <p:sp>
        <p:nvSpPr>
          <p:cNvPr id="18" name="Rectangle 17">
            <a:extLst>
              <a:ext uri="{FF2B5EF4-FFF2-40B4-BE49-F238E27FC236}">
                <a16:creationId xmlns:a16="http://schemas.microsoft.com/office/drawing/2014/main" id="{5F06C255-952A-6C0D-B213-41554EE76119}"/>
              </a:ext>
            </a:extLst>
          </p:cNvPr>
          <p:cNvSpPr/>
          <p:nvPr/>
        </p:nvSpPr>
        <p:spPr>
          <a:xfrm>
            <a:off x="5257800" y="2514600"/>
            <a:ext cx="3124200" cy="685800"/>
          </a:xfrm>
          <a:prstGeom prst="rect">
            <a:avLst/>
          </a:prstGeom>
          <a:ln/>
        </p:spPr>
        <p:style>
          <a:lnRef idx="0">
            <a:schemeClr val="accent1"/>
          </a:lnRef>
          <a:fillRef idx="3">
            <a:schemeClr val="accent1"/>
          </a:fillRef>
          <a:effectRef idx="3">
            <a:schemeClr val="accent1"/>
          </a:effectRef>
          <a:fontRef idx="minor">
            <a:schemeClr val="lt1"/>
          </a:fontRef>
        </p:style>
        <p:txBody>
          <a:bodyPr anchor="ctr"/>
          <a:lstStyle/>
          <a:p>
            <a:pPr algn="ctr" eaLnBrk="1" fontAlgn="auto" hangingPunct="1">
              <a:spcBef>
                <a:spcPts val="0"/>
              </a:spcBef>
              <a:spcAft>
                <a:spcPts val="0"/>
              </a:spcAft>
              <a:defRPr/>
            </a:pPr>
            <a:r>
              <a:rPr lang="en-US" sz="1600" dirty="0">
                <a:solidFill>
                  <a:schemeClr val="tx1"/>
                </a:solidFill>
                <a:latin typeface="Trebuchet MS" pitchFamily="34" charset="0"/>
              </a:rPr>
              <a:t>Provides perceptions from large number of community members</a:t>
            </a:r>
          </a:p>
        </p:txBody>
      </p:sp>
      <p:sp>
        <p:nvSpPr>
          <p:cNvPr id="19" name="Rectangle 18">
            <a:extLst>
              <a:ext uri="{FF2B5EF4-FFF2-40B4-BE49-F238E27FC236}">
                <a16:creationId xmlns:a16="http://schemas.microsoft.com/office/drawing/2014/main" id="{D08F2BDC-B877-F772-F718-8D93E222ED0B}"/>
              </a:ext>
            </a:extLst>
          </p:cNvPr>
          <p:cNvSpPr/>
          <p:nvPr/>
        </p:nvSpPr>
        <p:spPr>
          <a:xfrm>
            <a:off x="2057400" y="3886200"/>
            <a:ext cx="2514600" cy="914400"/>
          </a:xfrm>
          <a:prstGeom prst="rect">
            <a:avLst/>
          </a:prstGeom>
          <a:ln/>
        </p:spPr>
        <p:style>
          <a:lnRef idx="0">
            <a:schemeClr val="accent5"/>
          </a:lnRef>
          <a:fillRef idx="3">
            <a:schemeClr val="accent5"/>
          </a:fillRef>
          <a:effectRef idx="3">
            <a:schemeClr val="accent5"/>
          </a:effectRef>
          <a:fontRef idx="minor">
            <a:schemeClr val="lt1"/>
          </a:fontRef>
        </p:style>
        <p:txBody>
          <a:bodyPr anchor="ctr"/>
          <a:lstStyle/>
          <a:p>
            <a:pPr algn="ctr" eaLnBrk="1" fontAlgn="auto" hangingPunct="1">
              <a:spcBef>
                <a:spcPts val="0"/>
              </a:spcBef>
              <a:spcAft>
                <a:spcPts val="0"/>
              </a:spcAft>
              <a:defRPr/>
            </a:pPr>
            <a:r>
              <a:rPr lang="en-US" sz="1800" dirty="0">
                <a:solidFill>
                  <a:schemeClr val="tx1"/>
                </a:solidFill>
                <a:latin typeface="Trebuchet MS" pitchFamily="34" charset="0"/>
              </a:rPr>
              <a:t>Semi-Structured Key Informant Interviews (September 2014)</a:t>
            </a:r>
          </a:p>
        </p:txBody>
      </p:sp>
      <p:sp>
        <p:nvSpPr>
          <p:cNvPr id="22" name="Rectangle 21">
            <a:extLst>
              <a:ext uri="{FF2B5EF4-FFF2-40B4-BE49-F238E27FC236}">
                <a16:creationId xmlns:a16="http://schemas.microsoft.com/office/drawing/2014/main" id="{8AF62942-9EF7-F635-2FE3-5F85B36E7860}"/>
              </a:ext>
            </a:extLst>
          </p:cNvPr>
          <p:cNvSpPr/>
          <p:nvPr/>
        </p:nvSpPr>
        <p:spPr>
          <a:xfrm>
            <a:off x="1600200" y="5029200"/>
            <a:ext cx="1905000" cy="685800"/>
          </a:xfrm>
          <a:prstGeom prst="rect">
            <a:avLst/>
          </a:prstGeom>
          <a:ln/>
        </p:spPr>
        <p:style>
          <a:lnRef idx="0">
            <a:schemeClr val="accent5"/>
          </a:lnRef>
          <a:fillRef idx="3">
            <a:schemeClr val="accent5"/>
          </a:fillRef>
          <a:effectRef idx="3">
            <a:schemeClr val="accent5"/>
          </a:effectRef>
          <a:fontRef idx="minor">
            <a:schemeClr val="lt1"/>
          </a:fontRef>
        </p:style>
        <p:txBody>
          <a:bodyPr anchor="ctr"/>
          <a:lstStyle/>
          <a:p>
            <a:pPr algn="ctr" eaLnBrk="1" fontAlgn="auto" hangingPunct="1">
              <a:spcBef>
                <a:spcPts val="0"/>
              </a:spcBef>
              <a:spcAft>
                <a:spcPts val="0"/>
              </a:spcAft>
              <a:defRPr/>
            </a:pPr>
            <a:r>
              <a:rPr lang="en-US" sz="1800" dirty="0">
                <a:solidFill>
                  <a:schemeClr val="tx1"/>
                </a:solidFill>
                <a:latin typeface="Trebuchet MS" pitchFamily="34" charset="0"/>
              </a:rPr>
              <a:t>Focus Groups (October 2014)</a:t>
            </a:r>
          </a:p>
        </p:txBody>
      </p:sp>
      <p:sp>
        <p:nvSpPr>
          <p:cNvPr id="25" name="Rectangle 24">
            <a:extLst>
              <a:ext uri="{FF2B5EF4-FFF2-40B4-BE49-F238E27FC236}">
                <a16:creationId xmlns:a16="http://schemas.microsoft.com/office/drawing/2014/main" id="{81861B27-0C72-AA1E-C8E4-89CE5815631E}"/>
              </a:ext>
            </a:extLst>
          </p:cNvPr>
          <p:cNvSpPr/>
          <p:nvPr/>
        </p:nvSpPr>
        <p:spPr>
          <a:xfrm>
            <a:off x="5257800" y="3962400"/>
            <a:ext cx="3124200" cy="762000"/>
          </a:xfrm>
          <a:prstGeom prst="rect">
            <a:avLst/>
          </a:prstGeom>
          <a:ln/>
        </p:spPr>
        <p:style>
          <a:lnRef idx="0">
            <a:schemeClr val="accent5"/>
          </a:lnRef>
          <a:fillRef idx="3">
            <a:schemeClr val="accent5"/>
          </a:fillRef>
          <a:effectRef idx="3">
            <a:schemeClr val="accent5"/>
          </a:effectRef>
          <a:fontRef idx="minor">
            <a:schemeClr val="lt1"/>
          </a:fontRef>
        </p:style>
        <p:txBody>
          <a:bodyPr anchor="ctr"/>
          <a:lstStyle/>
          <a:p>
            <a:pPr algn="ctr" eaLnBrk="1" fontAlgn="auto" hangingPunct="1">
              <a:spcBef>
                <a:spcPts val="0"/>
              </a:spcBef>
              <a:spcAft>
                <a:spcPts val="0"/>
              </a:spcAft>
              <a:defRPr/>
            </a:pPr>
            <a:r>
              <a:rPr lang="en-US" sz="1600" dirty="0">
                <a:solidFill>
                  <a:schemeClr val="tx1"/>
                </a:solidFill>
                <a:latin typeface="Trebuchet MS" pitchFamily="34" charset="0"/>
              </a:rPr>
              <a:t>Provides explanation of and richness for survey results</a:t>
            </a:r>
          </a:p>
        </p:txBody>
      </p:sp>
      <p:sp>
        <p:nvSpPr>
          <p:cNvPr id="26" name="Rectangle 25">
            <a:extLst>
              <a:ext uri="{FF2B5EF4-FFF2-40B4-BE49-F238E27FC236}">
                <a16:creationId xmlns:a16="http://schemas.microsoft.com/office/drawing/2014/main" id="{A3FC010C-9D99-C933-0699-E0101A9C75E1}"/>
              </a:ext>
            </a:extLst>
          </p:cNvPr>
          <p:cNvSpPr/>
          <p:nvPr/>
        </p:nvSpPr>
        <p:spPr>
          <a:xfrm>
            <a:off x="5257800" y="4953000"/>
            <a:ext cx="3124200" cy="762000"/>
          </a:xfrm>
          <a:prstGeom prst="rect">
            <a:avLst/>
          </a:prstGeom>
          <a:ln/>
        </p:spPr>
        <p:style>
          <a:lnRef idx="0">
            <a:schemeClr val="accent5"/>
          </a:lnRef>
          <a:fillRef idx="3">
            <a:schemeClr val="accent5"/>
          </a:fillRef>
          <a:effectRef idx="3">
            <a:schemeClr val="accent5"/>
          </a:effectRef>
          <a:fontRef idx="minor">
            <a:schemeClr val="lt1"/>
          </a:fontRef>
        </p:style>
        <p:txBody>
          <a:bodyPr anchor="ctr"/>
          <a:lstStyle/>
          <a:p>
            <a:pPr algn="ctr" eaLnBrk="1" fontAlgn="auto" hangingPunct="1">
              <a:spcBef>
                <a:spcPts val="0"/>
              </a:spcBef>
              <a:spcAft>
                <a:spcPts val="0"/>
              </a:spcAft>
              <a:defRPr/>
            </a:pPr>
            <a:r>
              <a:rPr lang="en-US" sz="1600" dirty="0">
                <a:solidFill>
                  <a:schemeClr val="tx1"/>
                </a:solidFill>
                <a:latin typeface="Trebuchet MS" pitchFamily="34" charset="0"/>
              </a:rPr>
              <a:t>Provides input from persons who were under-represented in other methods</a:t>
            </a:r>
          </a:p>
        </p:txBody>
      </p:sp>
      <p:sp>
        <p:nvSpPr>
          <p:cNvPr id="6" name="Right Arrow 5">
            <a:extLst>
              <a:ext uri="{FF2B5EF4-FFF2-40B4-BE49-F238E27FC236}">
                <a16:creationId xmlns:a16="http://schemas.microsoft.com/office/drawing/2014/main" id="{B99F7DDF-114D-154F-AD9C-6F942E725123}"/>
              </a:ext>
            </a:extLst>
          </p:cNvPr>
          <p:cNvSpPr>
            <a:spLocks noChangeArrowheads="1"/>
          </p:cNvSpPr>
          <p:nvPr/>
        </p:nvSpPr>
        <p:spPr bwMode="auto">
          <a:xfrm>
            <a:off x="4191000" y="1828800"/>
            <a:ext cx="1066800" cy="152400"/>
          </a:xfrm>
          <a:prstGeom prst="rightArrow">
            <a:avLst>
              <a:gd name="adj1" fmla="val 50000"/>
              <a:gd name="adj2" fmla="val 50005"/>
            </a:avLst>
          </a:prstGeom>
          <a:gradFill rotWithShape="1">
            <a:gsLst>
              <a:gs pos="0">
                <a:srgbClr val="FFC100"/>
              </a:gs>
              <a:gs pos="20000">
                <a:srgbClr val="FFBE00"/>
              </a:gs>
              <a:gs pos="100000">
                <a:srgbClr val="D69100"/>
              </a:gs>
            </a:gsLst>
            <a:lin ang="5400000"/>
          </a:gradFill>
          <a:ln w="9525">
            <a:solidFill>
              <a:srgbClr val="FEB514"/>
            </a:solidFill>
            <a:miter lim="800000"/>
            <a:headEnd/>
            <a:tailEnd/>
          </a:ln>
          <a:effectLst>
            <a:outerShdw dist="23000" dir="5400000" rotWithShape="0">
              <a:srgbClr val="808080">
                <a:alpha val="34998"/>
              </a:srgbClr>
            </a:outerShdw>
          </a:effectLst>
        </p:spPr>
        <p:txBody>
          <a:bodyPr anchor="ctr"/>
          <a:lstStyle/>
          <a:p>
            <a:pPr algn="ctr" eaLnBrk="1" hangingPunct="1">
              <a:defRPr/>
            </a:pPr>
            <a:endParaRPr lang="en-US" sz="1800" dirty="0">
              <a:solidFill>
                <a:schemeClr val="lt1"/>
              </a:solidFill>
              <a:latin typeface="+mn-lt"/>
              <a:ea typeface="+mn-ea"/>
            </a:endParaRPr>
          </a:p>
        </p:txBody>
      </p:sp>
      <p:sp>
        <p:nvSpPr>
          <p:cNvPr id="7" name="Right Arrow 6">
            <a:extLst>
              <a:ext uri="{FF2B5EF4-FFF2-40B4-BE49-F238E27FC236}">
                <a16:creationId xmlns:a16="http://schemas.microsoft.com/office/drawing/2014/main" id="{7478E06A-F394-89FF-E9BE-61D731C49260}"/>
              </a:ext>
            </a:extLst>
          </p:cNvPr>
          <p:cNvSpPr>
            <a:spLocks noChangeArrowheads="1"/>
          </p:cNvSpPr>
          <p:nvPr/>
        </p:nvSpPr>
        <p:spPr bwMode="auto">
          <a:xfrm>
            <a:off x="4191000" y="2819400"/>
            <a:ext cx="1066800" cy="152400"/>
          </a:xfrm>
          <a:prstGeom prst="rightArrow">
            <a:avLst>
              <a:gd name="adj1" fmla="val 50000"/>
              <a:gd name="adj2" fmla="val 50005"/>
            </a:avLst>
          </a:prstGeom>
          <a:gradFill rotWithShape="1">
            <a:gsLst>
              <a:gs pos="0">
                <a:srgbClr val="FFC100"/>
              </a:gs>
              <a:gs pos="20000">
                <a:srgbClr val="FFBE00"/>
              </a:gs>
              <a:gs pos="100000">
                <a:srgbClr val="D69100"/>
              </a:gs>
            </a:gsLst>
            <a:lin ang="5400000"/>
          </a:gradFill>
          <a:ln w="9525">
            <a:solidFill>
              <a:srgbClr val="FEB514"/>
            </a:solidFill>
            <a:miter lim="800000"/>
            <a:headEnd/>
            <a:tailEnd/>
          </a:ln>
          <a:effectLst>
            <a:outerShdw dist="23000" dir="5400000" rotWithShape="0">
              <a:srgbClr val="808080">
                <a:alpha val="34998"/>
              </a:srgbClr>
            </a:outerShdw>
          </a:effectLst>
        </p:spPr>
        <p:txBody>
          <a:bodyPr anchor="ctr"/>
          <a:lstStyle/>
          <a:p>
            <a:pPr algn="ctr" eaLnBrk="1" hangingPunct="1">
              <a:defRPr/>
            </a:pPr>
            <a:endParaRPr lang="en-US" sz="1800" dirty="0">
              <a:solidFill>
                <a:schemeClr val="lt1"/>
              </a:solidFill>
              <a:latin typeface="+mn-lt"/>
              <a:ea typeface="+mn-ea"/>
            </a:endParaRPr>
          </a:p>
        </p:txBody>
      </p:sp>
      <p:sp>
        <p:nvSpPr>
          <p:cNvPr id="8" name="Right Arrow 7">
            <a:extLst>
              <a:ext uri="{FF2B5EF4-FFF2-40B4-BE49-F238E27FC236}">
                <a16:creationId xmlns:a16="http://schemas.microsoft.com/office/drawing/2014/main" id="{F54344CF-6C7C-E22F-520B-66243276FBCA}"/>
              </a:ext>
            </a:extLst>
          </p:cNvPr>
          <p:cNvSpPr>
            <a:spLocks noChangeArrowheads="1"/>
          </p:cNvSpPr>
          <p:nvPr/>
        </p:nvSpPr>
        <p:spPr bwMode="auto">
          <a:xfrm>
            <a:off x="4572000" y="4267200"/>
            <a:ext cx="685800" cy="122238"/>
          </a:xfrm>
          <a:prstGeom prst="rightArrow">
            <a:avLst>
              <a:gd name="adj1" fmla="val 50000"/>
              <a:gd name="adj2" fmla="val 50000"/>
            </a:avLst>
          </a:prstGeom>
          <a:solidFill>
            <a:srgbClr val="72A7C0"/>
          </a:solidFill>
          <a:ln w="9525">
            <a:solidFill>
              <a:srgbClr val="72A7C0"/>
            </a:solidFill>
            <a:miter lim="800000"/>
            <a:headEnd/>
            <a:tailEnd/>
          </a:ln>
          <a:effectLst>
            <a:outerShdw dist="23000" dir="5400000" rotWithShape="0">
              <a:srgbClr val="808080">
                <a:alpha val="34998"/>
              </a:srgbClr>
            </a:outerShdw>
          </a:effectLst>
        </p:spPr>
        <p:txBody>
          <a:bodyPr anchor="ctr"/>
          <a:lstStyle/>
          <a:p>
            <a:pPr algn="ctr" eaLnBrk="1" hangingPunct="1">
              <a:defRPr/>
            </a:pPr>
            <a:endParaRPr lang="en-US" sz="1800" dirty="0">
              <a:solidFill>
                <a:schemeClr val="lt1"/>
              </a:solidFill>
              <a:latin typeface="+mn-lt"/>
              <a:ea typeface="+mn-ea"/>
            </a:endParaRPr>
          </a:p>
        </p:txBody>
      </p:sp>
      <p:sp>
        <p:nvSpPr>
          <p:cNvPr id="9" name="Right Arrow 8">
            <a:extLst>
              <a:ext uri="{FF2B5EF4-FFF2-40B4-BE49-F238E27FC236}">
                <a16:creationId xmlns:a16="http://schemas.microsoft.com/office/drawing/2014/main" id="{81525B25-7FAB-4A2B-6CAE-36E8F54726CE}"/>
              </a:ext>
            </a:extLst>
          </p:cNvPr>
          <p:cNvSpPr>
            <a:spLocks noChangeArrowheads="1"/>
          </p:cNvSpPr>
          <p:nvPr/>
        </p:nvSpPr>
        <p:spPr bwMode="auto">
          <a:xfrm>
            <a:off x="3505200" y="5257800"/>
            <a:ext cx="1752600" cy="152400"/>
          </a:xfrm>
          <a:prstGeom prst="rightArrow">
            <a:avLst>
              <a:gd name="adj1" fmla="val 50000"/>
              <a:gd name="adj2" fmla="val 49993"/>
            </a:avLst>
          </a:prstGeom>
          <a:solidFill>
            <a:srgbClr val="72A7C0"/>
          </a:solidFill>
          <a:ln w="9525">
            <a:solidFill>
              <a:srgbClr val="72A7C0"/>
            </a:solidFill>
            <a:miter lim="800000"/>
            <a:headEnd/>
            <a:tailEnd/>
          </a:ln>
          <a:effectLst>
            <a:outerShdw dist="23000" dir="5400000" rotWithShape="0">
              <a:srgbClr val="808080">
                <a:alpha val="34998"/>
              </a:srgbClr>
            </a:outerShdw>
          </a:effectLst>
        </p:spPr>
        <p:txBody>
          <a:bodyPr anchor="ctr"/>
          <a:lstStyle/>
          <a:p>
            <a:pPr algn="ctr" eaLnBrk="1" hangingPunct="1">
              <a:defRPr/>
            </a:pPr>
            <a:endParaRPr lang="en-US" sz="1800" dirty="0">
              <a:solidFill>
                <a:schemeClr val="lt1"/>
              </a:solidFill>
              <a:latin typeface="+mn-lt"/>
              <a:ea typeface="+mn-ea"/>
            </a:endParaRPr>
          </a:p>
        </p:txBody>
      </p:sp>
      <p:sp>
        <p:nvSpPr>
          <p:cNvPr id="13" name="Up-Down Arrow 12">
            <a:extLst>
              <a:ext uri="{FF2B5EF4-FFF2-40B4-BE49-F238E27FC236}">
                <a16:creationId xmlns:a16="http://schemas.microsoft.com/office/drawing/2014/main" id="{61713370-2EDB-A8D7-6F13-11CA5CD47BB3}"/>
              </a:ext>
            </a:extLst>
          </p:cNvPr>
          <p:cNvSpPr>
            <a:spLocks noChangeArrowheads="1"/>
          </p:cNvSpPr>
          <p:nvPr/>
        </p:nvSpPr>
        <p:spPr bwMode="auto">
          <a:xfrm>
            <a:off x="3124200" y="3276600"/>
            <a:ext cx="152400" cy="609600"/>
          </a:xfrm>
          <a:prstGeom prst="upDownArrow">
            <a:avLst>
              <a:gd name="adj1" fmla="val 50000"/>
              <a:gd name="adj2" fmla="val 50000"/>
            </a:avLst>
          </a:prstGeom>
          <a:solidFill>
            <a:srgbClr val="72A7C0"/>
          </a:solidFill>
          <a:ln w="9525">
            <a:solidFill>
              <a:srgbClr val="FEB71A"/>
            </a:solidFill>
            <a:miter lim="800000"/>
            <a:headEnd/>
            <a:tailEnd/>
          </a:ln>
          <a:effectLst>
            <a:outerShdw dist="23000" dir="5400000" rotWithShape="0">
              <a:srgbClr val="808080">
                <a:alpha val="34998"/>
              </a:srgbClr>
            </a:outerShdw>
          </a:effectLst>
        </p:spPr>
        <p:txBody>
          <a:bodyPr anchor="ctr"/>
          <a:lstStyle/>
          <a:p>
            <a:pPr algn="ctr" eaLnBrk="1" hangingPunct="1">
              <a:defRPr/>
            </a:pPr>
            <a:endParaRPr lang="en-US" sz="1800" dirty="0">
              <a:solidFill>
                <a:schemeClr val="lt1"/>
              </a:solidFill>
              <a:latin typeface="+mn-lt"/>
              <a:ea typeface="+mn-ea"/>
            </a:endParaRPr>
          </a:p>
        </p:txBody>
      </p:sp>
      <p:sp>
        <p:nvSpPr>
          <p:cNvPr id="15" name="Up-Down Arrow 14">
            <a:extLst>
              <a:ext uri="{FF2B5EF4-FFF2-40B4-BE49-F238E27FC236}">
                <a16:creationId xmlns:a16="http://schemas.microsoft.com/office/drawing/2014/main" id="{521FA3F1-1851-D207-7485-E5E8DB35958A}"/>
              </a:ext>
            </a:extLst>
          </p:cNvPr>
          <p:cNvSpPr>
            <a:spLocks noChangeArrowheads="1"/>
          </p:cNvSpPr>
          <p:nvPr/>
        </p:nvSpPr>
        <p:spPr bwMode="auto">
          <a:xfrm>
            <a:off x="1752600" y="3276600"/>
            <a:ext cx="122238" cy="1752600"/>
          </a:xfrm>
          <a:prstGeom prst="upDownArrow">
            <a:avLst>
              <a:gd name="adj1" fmla="val 50000"/>
              <a:gd name="adj2" fmla="val 49982"/>
            </a:avLst>
          </a:prstGeom>
          <a:solidFill>
            <a:srgbClr val="72A7C0"/>
          </a:solidFill>
          <a:ln w="9525">
            <a:solidFill>
              <a:srgbClr val="FEB514"/>
            </a:solidFill>
            <a:miter lim="800000"/>
            <a:headEnd/>
            <a:tailEnd/>
          </a:ln>
          <a:effectLst>
            <a:outerShdw dist="23000" dir="5400000" rotWithShape="0">
              <a:srgbClr val="808080">
                <a:alpha val="34998"/>
              </a:srgbClr>
            </a:outerShdw>
          </a:effectLst>
        </p:spPr>
        <p:txBody>
          <a:bodyPr anchor="ctr"/>
          <a:lstStyle/>
          <a:p>
            <a:pPr algn="ctr" eaLnBrk="1" hangingPunct="1">
              <a:defRPr/>
            </a:pPr>
            <a:endParaRPr lang="en-US" sz="1800" dirty="0">
              <a:solidFill>
                <a:schemeClr val="lt1"/>
              </a:solidFill>
              <a:latin typeface="+mn-lt"/>
              <a:ea typeface="+mn-ea"/>
            </a:endParaRPr>
          </a:p>
        </p:txBody>
      </p:sp>
      <p:sp>
        <p:nvSpPr>
          <p:cNvPr id="23" name="TextBox 24">
            <a:extLst>
              <a:ext uri="{FF2B5EF4-FFF2-40B4-BE49-F238E27FC236}">
                <a16:creationId xmlns:a16="http://schemas.microsoft.com/office/drawing/2014/main" id="{D57469B3-0BC4-B821-CC7D-7EBAE51BD6E6}"/>
              </a:ext>
            </a:extLst>
          </p:cNvPr>
          <p:cNvSpPr txBox="1">
            <a:spLocks noChangeArrowheads="1"/>
          </p:cNvSpPr>
          <p:nvPr/>
        </p:nvSpPr>
        <p:spPr bwMode="auto">
          <a:xfrm>
            <a:off x="457200" y="1219200"/>
            <a:ext cx="457200" cy="2677656"/>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algn="ctr" eaLnBrk="1" hangingPunct="1">
              <a:defRPr/>
            </a:pPr>
            <a:r>
              <a:rPr lang="en-US" sz="1400" b="1" dirty="0">
                <a:solidFill>
                  <a:srgbClr val="000000"/>
                </a:solidFill>
              </a:rPr>
              <a:t>Q</a:t>
            </a:r>
          </a:p>
          <a:p>
            <a:pPr algn="ctr" eaLnBrk="1" hangingPunct="1">
              <a:defRPr/>
            </a:pPr>
            <a:r>
              <a:rPr lang="en-US" sz="1400" b="1" dirty="0">
                <a:solidFill>
                  <a:srgbClr val="000000"/>
                </a:solidFill>
              </a:rPr>
              <a:t>U</a:t>
            </a:r>
          </a:p>
          <a:p>
            <a:pPr algn="ctr" eaLnBrk="1" hangingPunct="1">
              <a:defRPr/>
            </a:pPr>
            <a:r>
              <a:rPr lang="en-US" sz="1400" b="1" dirty="0">
                <a:solidFill>
                  <a:srgbClr val="000000"/>
                </a:solidFill>
              </a:rPr>
              <a:t>A</a:t>
            </a:r>
          </a:p>
          <a:p>
            <a:pPr algn="ctr" eaLnBrk="1" hangingPunct="1">
              <a:defRPr/>
            </a:pPr>
            <a:r>
              <a:rPr lang="en-US" sz="1400" b="1" dirty="0">
                <a:solidFill>
                  <a:srgbClr val="000000"/>
                </a:solidFill>
              </a:rPr>
              <a:t>N</a:t>
            </a:r>
          </a:p>
          <a:p>
            <a:pPr algn="ctr" eaLnBrk="1" hangingPunct="1">
              <a:defRPr/>
            </a:pPr>
            <a:r>
              <a:rPr lang="en-US" sz="1400" b="1" dirty="0">
                <a:solidFill>
                  <a:srgbClr val="000000"/>
                </a:solidFill>
              </a:rPr>
              <a:t>T</a:t>
            </a:r>
          </a:p>
          <a:p>
            <a:pPr algn="ctr" eaLnBrk="1" hangingPunct="1">
              <a:defRPr/>
            </a:pPr>
            <a:r>
              <a:rPr lang="en-US" sz="1400" b="1" dirty="0">
                <a:solidFill>
                  <a:srgbClr val="000000"/>
                </a:solidFill>
              </a:rPr>
              <a:t>I</a:t>
            </a:r>
          </a:p>
          <a:p>
            <a:pPr algn="ctr" eaLnBrk="1" hangingPunct="1">
              <a:defRPr/>
            </a:pPr>
            <a:r>
              <a:rPr lang="en-US" sz="1400" b="1" dirty="0">
                <a:solidFill>
                  <a:srgbClr val="000000"/>
                </a:solidFill>
              </a:rPr>
              <a:t>T</a:t>
            </a:r>
          </a:p>
          <a:p>
            <a:pPr algn="ctr" eaLnBrk="1" hangingPunct="1">
              <a:defRPr/>
            </a:pPr>
            <a:r>
              <a:rPr lang="en-US" sz="1400" b="1" dirty="0">
                <a:solidFill>
                  <a:srgbClr val="000000"/>
                </a:solidFill>
              </a:rPr>
              <a:t>A</a:t>
            </a:r>
          </a:p>
          <a:p>
            <a:pPr algn="ctr" eaLnBrk="1" hangingPunct="1">
              <a:defRPr/>
            </a:pPr>
            <a:r>
              <a:rPr lang="en-US" sz="1400" b="1" dirty="0">
                <a:solidFill>
                  <a:srgbClr val="000000"/>
                </a:solidFill>
              </a:rPr>
              <a:t>T</a:t>
            </a:r>
          </a:p>
          <a:p>
            <a:pPr algn="ctr" eaLnBrk="1" hangingPunct="1">
              <a:defRPr/>
            </a:pPr>
            <a:r>
              <a:rPr lang="en-US" sz="1400" b="1" dirty="0">
                <a:solidFill>
                  <a:srgbClr val="000000"/>
                </a:solidFill>
              </a:rPr>
              <a:t>I</a:t>
            </a:r>
          </a:p>
          <a:p>
            <a:pPr algn="ctr" eaLnBrk="1" hangingPunct="1">
              <a:defRPr/>
            </a:pPr>
            <a:r>
              <a:rPr lang="en-US" sz="1400" b="1" dirty="0">
                <a:solidFill>
                  <a:srgbClr val="000000"/>
                </a:solidFill>
              </a:rPr>
              <a:t>V</a:t>
            </a:r>
          </a:p>
          <a:p>
            <a:pPr algn="ctr" eaLnBrk="1" hangingPunct="1">
              <a:defRPr/>
            </a:pPr>
            <a:r>
              <a:rPr lang="en-US" sz="1400" b="1" dirty="0">
                <a:solidFill>
                  <a:srgbClr val="000000"/>
                </a:solidFill>
              </a:rPr>
              <a:t>E</a:t>
            </a:r>
          </a:p>
        </p:txBody>
      </p:sp>
      <p:sp>
        <p:nvSpPr>
          <p:cNvPr id="24" name="Rectangle 23">
            <a:extLst>
              <a:ext uri="{FF2B5EF4-FFF2-40B4-BE49-F238E27FC236}">
                <a16:creationId xmlns:a16="http://schemas.microsoft.com/office/drawing/2014/main" id="{F3EC1135-2D4E-998A-B23E-7D8803C2385F}"/>
              </a:ext>
            </a:extLst>
          </p:cNvPr>
          <p:cNvSpPr/>
          <p:nvPr/>
        </p:nvSpPr>
        <p:spPr>
          <a:xfrm>
            <a:off x="990600" y="3581400"/>
            <a:ext cx="457200" cy="2514600"/>
          </a:xfrm>
          <a:prstGeom prst="rect">
            <a:avLst/>
          </a:prstGeom>
          <a:ln/>
        </p:spPr>
        <p:style>
          <a:lnRef idx="0">
            <a:schemeClr val="accent5"/>
          </a:lnRef>
          <a:fillRef idx="3">
            <a:schemeClr val="accent5"/>
          </a:fillRef>
          <a:effectRef idx="3">
            <a:schemeClr val="accent5"/>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solidFill>
                <a:latin typeface="Trebuchet MS" pitchFamily="34" charset="0"/>
              </a:rPr>
              <a:t>Q</a:t>
            </a:r>
          </a:p>
          <a:p>
            <a:pPr algn="ctr" eaLnBrk="1" fontAlgn="auto" hangingPunct="1">
              <a:spcBef>
                <a:spcPts val="0"/>
              </a:spcBef>
              <a:spcAft>
                <a:spcPts val="0"/>
              </a:spcAft>
              <a:defRPr/>
            </a:pPr>
            <a:r>
              <a:rPr lang="en-US" sz="1400" b="1" dirty="0">
                <a:solidFill>
                  <a:schemeClr val="tx1"/>
                </a:solidFill>
                <a:latin typeface="Trebuchet MS" pitchFamily="34" charset="0"/>
              </a:rPr>
              <a:t>U</a:t>
            </a:r>
          </a:p>
          <a:p>
            <a:pPr algn="ctr" eaLnBrk="1" fontAlgn="auto" hangingPunct="1">
              <a:spcBef>
                <a:spcPts val="0"/>
              </a:spcBef>
              <a:spcAft>
                <a:spcPts val="0"/>
              </a:spcAft>
              <a:defRPr/>
            </a:pPr>
            <a:r>
              <a:rPr lang="en-US" sz="1400" b="1" dirty="0">
                <a:solidFill>
                  <a:schemeClr val="tx1"/>
                </a:solidFill>
                <a:latin typeface="Trebuchet MS" pitchFamily="34" charset="0"/>
              </a:rPr>
              <a:t>A</a:t>
            </a:r>
          </a:p>
          <a:p>
            <a:pPr algn="ctr" eaLnBrk="1" fontAlgn="auto" hangingPunct="1">
              <a:spcBef>
                <a:spcPts val="0"/>
              </a:spcBef>
              <a:spcAft>
                <a:spcPts val="0"/>
              </a:spcAft>
              <a:defRPr/>
            </a:pPr>
            <a:r>
              <a:rPr lang="en-US" sz="1400" b="1" dirty="0">
                <a:solidFill>
                  <a:schemeClr val="tx1"/>
                </a:solidFill>
                <a:latin typeface="Trebuchet MS" pitchFamily="34" charset="0"/>
              </a:rPr>
              <a:t>L</a:t>
            </a:r>
          </a:p>
          <a:p>
            <a:pPr algn="ctr" eaLnBrk="1" fontAlgn="auto" hangingPunct="1">
              <a:spcBef>
                <a:spcPts val="0"/>
              </a:spcBef>
              <a:spcAft>
                <a:spcPts val="0"/>
              </a:spcAft>
              <a:defRPr/>
            </a:pPr>
            <a:r>
              <a:rPr lang="en-US" sz="1400" b="1" dirty="0">
                <a:solidFill>
                  <a:schemeClr val="tx1"/>
                </a:solidFill>
                <a:latin typeface="Trebuchet MS" pitchFamily="34" charset="0"/>
              </a:rPr>
              <a:t>I</a:t>
            </a:r>
          </a:p>
          <a:p>
            <a:pPr algn="ctr" eaLnBrk="1" fontAlgn="auto" hangingPunct="1">
              <a:spcBef>
                <a:spcPts val="0"/>
              </a:spcBef>
              <a:spcAft>
                <a:spcPts val="0"/>
              </a:spcAft>
              <a:defRPr/>
            </a:pPr>
            <a:r>
              <a:rPr lang="en-US" sz="1400" b="1" dirty="0">
                <a:solidFill>
                  <a:schemeClr val="tx1"/>
                </a:solidFill>
                <a:latin typeface="Trebuchet MS" pitchFamily="34" charset="0"/>
              </a:rPr>
              <a:t>T</a:t>
            </a:r>
          </a:p>
          <a:p>
            <a:pPr algn="ctr" eaLnBrk="1" fontAlgn="auto" hangingPunct="1">
              <a:spcBef>
                <a:spcPts val="0"/>
              </a:spcBef>
              <a:spcAft>
                <a:spcPts val="0"/>
              </a:spcAft>
              <a:defRPr/>
            </a:pPr>
            <a:r>
              <a:rPr lang="en-US" sz="1400" b="1" dirty="0">
                <a:solidFill>
                  <a:schemeClr val="tx1"/>
                </a:solidFill>
                <a:latin typeface="Trebuchet MS" pitchFamily="34" charset="0"/>
              </a:rPr>
              <a:t>A</a:t>
            </a:r>
          </a:p>
          <a:p>
            <a:pPr algn="ctr" eaLnBrk="1" fontAlgn="auto" hangingPunct="1">
              <a:spcBef>
                <a:spcPts val="0"/>
              </a:spcBef>
              <a:spcAft>
                <a:spcPts val="0"/>
              </a:spcAft>
              <a:defRPr/>
            </a:pPr>
            <a:r>
              <a:rPr lang="en-US" sz="1400" b="1" dirty="0">
                <a:solidFill>
                  <a:schemeClr val="tx1"/>
                </a:solidFill>
                <a:latin typeface="Trebuchet MS" pitchFamily="34" charset="0"/>
              </a:rPr>
              <a:t>T</a:t>
            </a:r>
          </a:p>
          <a:p>
            <a:pPr algn="ctr" eaLnBrk="1" fontAlgn="auto" hangingPunct="1">
              <a:spcBef>
                <a:spcPts val="0"/>
              </a:spcBef>
              <a:spcAft>
                <a:spcPts val="0"/>
              </a:spcAft>
              <a:defRPr/>
            </a:pPr>
            <a:r>
              <a:rPr lang="en-US" sz="1400" b="1" dirty="0">
                <a:solidFill>
                  <a:schemeClr val="tx1"/>
                </a:solidFill>
                <a:latin typeface="Trebuchet MS" pitchFamily="34" charset="0"/>
              </a:rPr>
              <a:t>I</a:t>
            </a:r>
          </a:p>
          <a:p>
            <a:pPr algn="ctr" eaLnBrk="1" fontAlgn="auto" hangingPunct="1">
              <a:spcBef>
                <a:spcPts val="0"/>
              </a:spcBef>
              <a:spcAft>
                <a:spcPts val="0"/>
              </a:spcAft>
              <a:defRPr/>
            </a:pPr>
            <a:r>
              <a:rPr lang="en-US" sz="1400" b="1" dirty="0">
                <a:solidFill>
                  <a:schemeClr val="tx1"/>
                </a:solidFill>
                <a:latin typeface="Trebuchet MS" pitchFamily="34" charset="0"/>
              </a:rPr>
              <a:t>V</a:t>
            </a:r>
          </a:p>
          <a:p>
            <a:pPr algn="ctr" eaLnBrk="1" fontAlgn="auto" hangingPunct="1">
              <a:spcBef>
                <a:spcPts val="0"/>
              </a:spcBef>
              <a:spcAft>
                <a:spcPts val="0"/>
              </a:spcAft>
              <a:defRPr/>
            </a:pPr>
            <a:r>
              <a:rPr lang="en-US" sz="1400" b="1" dirty="0">
                <a:solidFill>
                  <a:schemeClr val="tx1"/>
                </a:solidFill>
                <a:latin typeface="Trebuchet MS" pitchFamily="34" charset="0"/>
              </a:rPr>
              <a:t>E</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a:extLst>
              <a:ext uri="{FF2B5EF4-FFF2-40B4-BE49-F238E27FC236}">
                <a16:creationId xmlns:a16="http://schemas.microsoft.com/office/drawing/2014/main" id="{059D0567-999C-2DE8-DF02-2FD05A635BFF}"/>
              </a:ext>
            </a:extLst>
          </p:cNvPr>
          <p:cNvSpPr>
            <a:spLocks noGrp="1"/>
          </p:cNvSpPr>
          <p:nvPr>
            <p:ph type="title"/>
          </p:nvPr>
        </p:nvSpPr>
        <p:spPr>
          <a:xfrm>
            <a:off x="339725" y="274638"/>
            <a:ext cx="8499475" cy="846137"/>
          </a:xfrm>
        </p:spPr>
        <p:txBody>
          <a:bodyPr/>
          <a:lstStyle/>
          <a:p>
            <a:pPr eaLnBrk="1" hangingPunct="1"/>
            <a:endParaRPr lang="en-US" altLang="en-US">
              <a:ea typeface="ＭＳ Ｐゴシック" panose="020B0600070205080204" pitchFamily="34" charset="-128"/>
            </a:endParaRPr>
          </a:p>
        </p:txBody>
      </p:sp>
      <p:pic>
        <p:nvPicPr>
          <p:cNvPr id="68610" name="Content Placeholder 2">
            <a:extLst>
              <a:ext uri="{FF2B5EF4-FFF2-40B4-BE49-F238E27FC236}">
                <a16:creationId xmlns:a16="http://schemas.microsoft.com/office/drawing/2014/main" id="{2E1A1FE0-602A-EAD8-9EBE-D48AE08CD28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692525" y="3127375"/>
            <a:ext cx="1524000" cy="1471613"/>
          </a:xfrm>
        </p:spPr>
      </p:pic>
      <p:sp>
        <p:nvSpPr>
          <p:cNvPr id="4" name="Rectangle 3">
            <a:extLst>
              <a:ext uri="{FF2B5EF4-FFF2-40B4-BE49-F238E27FC236}">
                <a16:creationId xmlns:a16="http://schemas.microsoft.com/office/drawing/2014/main" id="{A98FAEAC-EBC0-CACF-F2A3-B29FB6ADCF8A}"/>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pic>
        <p:nvPicPr>
          <p:cNvPr id="68612" name="Picture 9" descr="Template-Design-2.Title.png">
            <a:extLst>
              <a:ext uri="{FF2B5EF4-FFF2-40B4-BE49-F238E27FC236}">
                <a16:creationId xmlns:a16="http://schemas.microsoft.com/office/drawing/2014/main" id="{F1FBD6B3-546B-5AFF-4D4F-D2BC18DF908F}"/>
              </a:ext>
            </a:extLst>
          </p:cNvPr>
          <p:cNvPicPr>
            <a:picLocks noChangeAspect="1"/>
          </p:cNvPicPr>
          <p:nvPr/>
        </p:nvPicPr>
        <p:blipFill>
          <a:blip r:embed="rId3">
            <a:extLst>
              <a:ext uri="{28A0092B-C50C-407E-A947-70E740481C1C}">
                <a14:useLocalDpi xmlns:a14="http://schemas.microsoft.com/office/drawing/2010/main" val="0"/>
              </a:ext>
            </a:extLst>
          </a:blip>
          <a:srcRect l="1576" t="27368" r="1575" b="24911"/>
          <a:stretch>
            <a:fillRect/>
          </a:stretch>
        </p:blipFill>
        <p:spPr bwMode="auto">
          <a:xfrm>
            <a:off x="31750" y="1876425"/>
            <a:ext cx="9080500"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3" name="Slide Number Placeholder 6">
            <a:extLst>
              <a:ext uri="{FF2B5EF4-FFF2-40B4-BE49-F238E27FC236}">
                <a16:creationId xmlns:a16="http://schemas.microsoft.com/office/drawing/2014/main" id="{6B3963DA-700D-E662-81C9-CD742661B92D}"/>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0DBDF1D1-DAC3-EB49-A9B8-C5011A1305DC}" type="slidenum">
              <a:rPr lang="en-US" altLang="en-US" sz="1200">
                <a:solidFill>
                  <a:srgbClr val="7F7F7F"/>
                </a:solidFill>
                <a:latin typeface="Calibri" panose="020F0502020204030204" pitchFamily="34" charset="0"/>
                <a:cs typeface="Arial" panose="020B0604020202020204" pitchFamily="34" charset="0"/>
              </a:rPr>
              <a:pPr eaLnBrk="1" hangingPunct="1"/>
              <a:t>40</a:t>
            </a:fld>
            <a:endParaRPr lang="en-US" altLang="en-US" sz="1200">
              <a:solidFill>
                <a:srgbClr val="7F7F7F"/>
              </a:solidFill>
              <a:latin typeface="Calibri" panose="020F0502020204030204" pitchFamily="34" charset="0"/>
              <a:cs typeface="Arial" panose="020B0604020202020204" pitchFamily="34" charset="0"/>
            </a:endParaRPr>
          </a:p>
        </p:txBody>
      </p:sp>
      <p:sp>
        <p:nvSpPr>
          <p:cNvPr id="68614" name="Title 1">
            <a:extLst>
              <a:ext uri="{FF2B5EF4-FFF2-40B4-BE49-F238E27FC236}">
                <a16:creationId xmlns:a16="http://schemas.microsoft.com/office/drawing/2014/main" id="{05B24FBD-34BA-5AF4-89F1-AC94BB706AB6}"/>
              </a:ext>
            </a:extLst>
          </p:cNvPr>
          <p:cNvSpPr txBox="1">
            <a:spLocks/>
          </p:cNvSpPr>
          <p:nvPr/>
        </p:nvSpPr>
        <p:spPr bwMode="auto">
          <a:xfrm>
            <a:off x="228600" y="1981200"/>
            <a:ext cx="86106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ts val="600"/>
              </a:spcBef>
              <a:spcAft>
                <a:spcPts val="600"/>
              </a:spcAft>
            </a:pPr>
            <a:r>
              <a:rPr lang="en-US" altLang="en-US" sz="2800" i="1">
                <a:latin typeface="Times New Roman" panose="02020603050405020304" pitchFamily="18" charset="0"/>
              </a:rPr>
              <a:t>“The overarching theme across all assessment methods (survey, community leader interviews, focus groups, &amp; subsample analysis of the survey data) is that Riley County is a community that is divided between a high quality of life, prosperity, and growth on one hand, and dwindling resources for and lack of attention to those who are most in need on the other.”</a:t>
            </a:r>
          </a:p>
        </p:txBody>
      </p:sp>
      <p:pic>
        <p:nvPicPr>
          <p:cNvPr id="68615" name="Picture 1">
            <a:extLst>
              <a:ext uri="{FF2B5EF4-FFF2-40B4-BE49-F238E27FC236}">
                <a16:creationId xmlns:a16="http://schemas.microsoft.com/office/drawing/2014/main" id="{1119FC15-307F-7B29-8D85-2FD38ADF75B5}"/>
              </a:ext>
            </a:extLst>
          </p:cNvPr>
          <p:cNvPicPr>
            <a:picLocks noChangeAspect="1"/>
          </p:cNvPicPr>
          <p:nvPr/>
        </p:nvPicPr>
        <p:blipFill>
          <a:blip r:embed="rId4">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a:extLst>
              <a:ext uri="{FF2B5EF4-FFF2-40B4-BE49-F238E27FC236}">
                <a16:creationId xmlns:a16="http://schemas.microsoft.com/office/drawing/2014/main" id="{8D21A034-B97F-938F-11D6-CBE02AB28991}"/>
              </a:ext>
            </a:extLst>
          </p:cNvPr>
          <p:cNvSpPr>
            <a:spLocks noGrp="1"/>
          </p:cNvSpPr>
          <p:nvPr>
            <p:ph type="title"/>
          </p:nvPr>
        </p:nvSpPr>
        <p:spPr>
          <a:xfrm>
            <a:off x="339725" y="274638"/>
            <a:ext cx="8499475" cy="846137"/>
          </a:xfrm>
        </p:spPr>
        <p:txBody>
          <a:bodyPr/>
          <a:lstStyle/>
          <a:p>
            <a:pPr eaLnBrk="1" hangingPunct="1"/>
            <a:endParaRPr lang="en-US" altLang="en-US">
              <a:ea typeface="ＭＳ Ｐゴシック" panose="020B0600070205080204" pitchFamily="34" charset="-128"/>
            </a:endParaRPr>
          </a:p>
        </p:txBody>
      </p:sp>
      <p:pic>
        <p:nvPicPr>
          <p:cNvPr id="69634" name="Content Placeholder 2">
            <a:extLst>
              <a:ext uri="{FF2B5EF4-FFF2-40B4-BE49-F238E27FC236}">
                <a16:creationId xmlns:a16="http://schemas.microsoft.com/office/drawing/2014/main" id="{4A29CBFC-0B0F-9964-3739-E84E3661970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692525" y="3127375"/>
            <a:ext cx="1524000" cy="1471613"/>
          </a:xfrm>
        </p:spPr>
      </p:pic>
      <p:sp>
        <p:nvSpPr>
          <p:cNvPr id="4" name="Rectangle 3">
            <a:extLst>
              <a:ext uri="{FF2B5EF4-FFF2-40B4-BE49-F238E27FC236}">
                <a16:creationId xmlns:a16="http://schemas.microsoft.com/office/drawing/2014/main" id="{60BAFB8B-290D-46B5-B541-144089F5DCEC}"/>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pic>
        <p:nvPicPr>
          <p:cNvPr id="69636" name="Picture 9" descr="Template-Design-2.Title.png">
            <a:extLst>
              <a:ext uri="{FF2B5EF4-FFF2-40B4-BE49-F238E27FC236}">
                <a16:creationId xmlns:a16="http://schemas.microsoft.com/office/drawing/2014/main" id="{84460071-4365-121F-4E71-5B192A29B8D9}"/>
              </a:ext>
            </a:extLst>
          </p:cNvPr>
          <p:cNvPicPr>
            <a:picLocks noChangeAspect="1"/>
          </p:cNvPicPr>
          <p:nvPr/>
        </p:nvPicPr>
        <p:blipFill>
          <a:blip r:embed="rId3">
            <a:extLst>
              <a:ext uri="{28A0092B-C50C-407E-A947-70E740481C1C}">
                <a14:useLocalDpi xmlns:a14="http://schemas.microsoft.com/office/drawing/2010/main" val="0"/>
              </a:ext>
            </a:extLst>
          </a:blip>
          <a:srcRect l="1576" t="27368" r="1575" b="24911"/>
          <a:stretch>
            <a:fillRect/>
          </a:stretch>
        </p:blipFill>
        <p:spPr bwMode="auto">
          <a:xfrm>
            <a:off x="31750" y="1876425"/>
            <a:ext cx="9080500"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Slide Number Placeholder 6">
            <a:extLst>
              <a:ext uri="{FF2B5EF4-FFF2-40B4-BE49-F238E27FC236}">
                <a16:creationId xmlns:a16="http://schemas.microsoft.com/office/drawing/2014/main" id="{F8604EC6-2BCB-924E-2B69-841B1AEC0265}"/>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05F7C53-F52B-0C4A-8C1A-89B353BEB9EE}" type="slidenum">
              <a:rPr lang="en-US" altLang="en-US" sz="1200">
                <a:solidFill>
                  <a:srgbClr val="7F7F7F"/>
                </a:solidFill>
                <a:latin typeface="Calibri" panose="020F0502020204030204" pitchFamily="34" charset="0"/>
                <a:cs typeface="Arial" panose="020B0604020202020204" pitchFamily="34" charset="0"/>
              </a:rPr>
              <a:pPr eaLnBrk="1" hangingPunct="1"/>
              <a:t>41</a:t>
            </a:fld>
            <a:endParaRPr lang="en-US" altLang="en-US" sz="1200">
              <a:solidFill>
                <a:srgbClr val="7F7F7F"/>
              </a:solidFill>
              <a:latin typeface="Calibri" panose="020F0502020204030204" pitchFamily="34" charset="0"/>
              <a:cs typeface="Arial" panose="020B0604020202020204" pitchFamily="34" charset="0"/>
            </a:endParaRPr>
          </a:p>
        </p:txBody>
      </p:sp>
      <p:sp>
        <p:nvSpPr>
          <p:cNvPr id="69638" name="Title 1">
            <a:extLst>
              <a:ext uri="{FF2B5EF4-FFF2-40B4-BE49-F238E27FC236}">
                <a16:creationId xmlns:a16="http://schemas.microsoft.com/office/drawing/2014/main" id="{8610E396-DD14-14E4-104C-1E8A396B3CB9}"/>
              </a:ext>
            </a:extLst>
          </p:cNvPr>
          <p:cNvSpPr txBox="1">
            <a:spLocks/>
          </p:cNvSpPr>
          <p:nvPr/>
        </p:nvSpPr>
        <p:spPr bwMode="auto">
          <a:xfrm>
            <a:off x="457200" y="2644775"/>
            <a:ext cx="82296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4400">
                <a:latin typeface="Georgia" panose="02040502050405020303" pitchFamily="18" charset="0"/>
                <a:cs typeface="Arial" panose="020B0604020202020204" pitchFamily="34" charset="0"/>
              </a:rPr>
              <a:t>What’s next?</a:t>
            </a:r>
          </a:p>
        </p:txBody>
      </p:sp>
      <p:pic>
        <p:nvPicPr>
          <p:cNvPr id="69639" name="Picture 1">
            <a:extLst>
              <a:ext uri="{FF2B5EF4-FFF2-40B4-BE49-F238E27FC236}">
                <a16:creationId xmlns:a16="http://schemas.microsoft.com/office/drawing/2014/main" id="{4870AD93-B088-77AB-3A64-3D242017B4B6}"/>
              </a:ext>
            </a:extLst>
          </p:cNvPr>
          <p:cNvPicPr>
            <a:picLocks noChangeAspect="1"/>
          </p:cNvPicPr>
          <p:nvPr/>
        </p:nvPicPr>
        <p:blipFill>
          <a:blip r:embed="rId4">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a:extLst>
              <a:ext uri="{FF2B5EF4-FFF2-40B4-BE49-F238E27FC236}">
                <a16:creationId xmlns:a16="http://schemas.microsoft.com/office/drawing/2014/main" id="{A569737A-8D5C-1649-9BB6-4B1CCD4B8CC7}"/>
              </a:ext>
            </a:extLst>
          </p:cNvPr>
          <p:cNvSpPr>
            <a:spLocks noGrp="1"/>
          </p:cNvSpPr>
          <p:nvPr>
            <p:ph type="title"/>
          </p:nvPr>
        </p:nvSpPr>
        <p:spPr>
          <a:xfrm>
            <a:off x="339725" y="274638"/>
            <a:ext cx="8499475" cy="846137"/>
          </a:xfrm>
        </p:spPr>
        <p:txBody>
          <a:bodyPr/>
          <a:lstStyle/>
          <a:p>
            <a:pPr eaLnBrk="1" hangingPunct="1"/>
            <a:r>
              <a:rPr lang="en-US" altLang="en-US" b="0">
                <a:ea typeface="ＭＳ Ｐゴシック" panose="020B0600070205080204" pitchFamily="34" charset="-128"/>
              </a:rPr>
              <a:t>Presentations, discussions &amp; planning</a:t>
            </a:r>
          </a:p>
        </p:txBody>
      </p:sp>
      <p:sp>
        <p:nvSpPr>
          <p:cNvPr id="70658" name="Content Placeholder 2">
            <a:extLst>
              <a:ext uri="{FF2B5EF4-FFF2-40B4-BE49-F238E27FC236}">
                <a16:creationId xmlns:a16="http://schemas.microsoft.com/office/drawing/2014/main" id="{BF96C1F6-1EF6-BCD9-8E3C-BFD5F85DCD95}"/>
              </a:ext>
            </a:extLst>
          </p:cNvPr>
          <p:cNvSpPr>
            <a:spLocks noGrp="1"/>
          </p:cNvSpPr>
          <p:nvPr>
            <p:ph idx="1"/>
          </p:nvPr>
        </p:nvSpPr>
        <p:spPr>
          <a:xfrm>
            <a:off x="339725" y="1598613"/>
            <a:ext cx="8651875" cy="4878387"/>
          </a:xfrm>
        </p:spPr>
        <p:txBody>
          <a:bodyPr/>
          <a:lstStyle/>
          <a:p>
            <a:pPr eaLnBrk="1" hangingPunct="1"/>
            <a:r>
              <a:rPr lang="en-US" altLang="en-US" sz="2400">
                <a:latin typeface="Times New Roman" panose="02020603050405020304" pitchFamily="18" charset="0"/>
                <a:ea typeface="ＭＳ Ｐゴシック" panose="020B0600070205080204" pitchFamily="34" charset="-128"/>
              </a:rPr>
              <a:t>Presentations to various boards &amp; community organizations to generate discussions (City, County, Human Rights &amp; Services Board, Social Services Advisory Board, Manhattan Urban Area Planning Board, Salvation Army Advisory Board, Rotary, Kiwanis, etc.)</a:t>
            </a:r>
          </a:p>
          <a:p>
            <a:pPr eaLnBrk="1" hangingPunct="1"/>
            <a:r>
              <a:rPr lang="en-US" altLang="en-US" sz="2400">
                <a:latin typeface="Times New Roman" panose="02020603050405020304" pitchFamily="18" charset="0"/>
                <a:ea typeface="ＭＳ Ｐゴシック" panose="020B0600070205080204" pitchFamily="34" charset="-128"/>
              </a:rPr>
              <a:t>Community Health Improvement Planning – Riley County Health Department &amp; Mercy Regional Health Center</a:t>
            </a:r>
          </a:p>
          <a:p>
            <a:pPr eaLnBrk="1" hangingPunct="1"/>
            <a:r>
              <a:rPr lang="en-US" altLang="en-US" sz="2400">
                <a:latin typeface="Times New Roman" panose="02020603050405020304" pitchFamily="18" charset="0"/>
                <a:ea typeface="ＭＳ Ｐゴシック" panose="020B0600070205080204" pitchFamily="34" charset="-128"/>
              </a:rPr>
              <a:t>Riley County Council on Aging – strategic planning for aging services</a:t>
            </a:r>
          </a:p>
          <a:p>
            <a:pPr eaLnBrk="1" hangingPunct="1"/>
            <a:r>
              <a:rPr lang="en-US" altLang="en-US" sz="2400">
                <a:latin typeface="Times New Roman" panose="02020603050405020304" pitchFamily="18" charset="0"/>
                <a:ea typeface="ＭＳ Ｐゴシック" panose="020B0600070205080204" pitchFamily="34" charset="-128"/>
              </a:rPr>
              <a:t>Future planning – find a mechanism to update this information on a regular basis</a:t>
            </a:r>
          </a:p>
          <a:p>
            <a:pPr eaLnBrk="1" hangingPunct="1"/>
            <a:r>
              <a:rPr lang="en-US" altLang="en-US" sz="2400">
                <a:latin typeface="Times New Roman" panose="02020603050405020304" pitchFamily="18" charset="0"/>
                <a:ea typeface="ＭＳ Ｐゴシック" panose="020B0600070205080204" pitchFamily="34" charset="-128"/>
              </a:rPr>
              <a:t>Let</a:t>
            </a:r>
            <a:r>
              <a:rPr lang="ja-JP" altLang="en-US" sz="2400">
                <a:latin typeface="Times New Roman" panose="02020603050405020304" pitchFamily="18" charset="0"/>
                <a:ea typeface="ＭＳ Ｐゴシック" panose="020B0600070205080204" pitchFamily="34" charset="-128"/>
              </a:rPr>
              <a:t>’</a:t>
            </a:r>
            <a:r>
              <a:rPr lang="en-US" altLang="ja-JP" sz="2400">
                <a:latin typeface="Times New Roman" panose="02020603050405020304" pitchFamily="18" charset="0"/>
                <a:ea typeface="ＭＳ Ｐゴシック" panose="020B0600070205080204" pitchFamily="34" charset="-128"/>
              </a:rPr>
              <a:t>s not wait another 20-years…</a:t>
            </a:r>
            <a:endParaRPr lang="en-US" altLang="ja-JP" sz="2000">
              <a:latin typeface="Times New Roman" panose="02020603050405020304" pitchFamily="18" charset="0"/>
              <a:ea typeface="ＭＳ Ｐゴシック" panose="020B0600070205080204" pitchFamily="34" charset="-128"/>
            </a:endParaRPr>
          </a:p>
          <a:p>
            <a:pPr eaLnBrk="1" hangingPunct="1">
              <a:buFont typeface="Arial" panose="020B0604020202020204" pitchFamily="34" charset="0"/>
              <a:buNone/>
            </a:pPr>
            <a:endParaRPr lang="en-US" altLang="en-US" sz="2400">
              <a:latin typeface="Times New Roman" panose="02020603050405020304" pitchFamily="18" charset="0"/>
              <a:ea typeface="ＭＳ Ｐゴシック" panose="020B0600070205080204" pitchFamily="34" charset="-128"/>
            </a:endParaRPr>
          </a:p>
          <a:p>
            <a:pPr eaLnBrk="1" hangingPunct="1"/>
            <a:endParaRPr lang="en-US" altLang="en-US" sz="2400">
              <a:latin typeface="Times New Roman" panose="02020603050405020304" pitchFamily="18" charset="0"/>
              <a:ea typeface="ＭＳ Ｐゴシック" panose="020B0600070205080204" pitchFamily="34" charset="-128"/>
            </a:endParaRPr>
          </a:p>
        </p:txBody>
      </p:sp>
      <p:sp>
        <p:nvSpPr>
          <p:cNvPr id="3" name="Rectangle 2">
            <a:extLst>
              <a:ext uri="{FF2B5EF4-FFF2-40B4-BE49-F238E27FC236}">
                <a16:creationId xmlns:a16="http://schemas.microsoft.com/office/drawing/2014/main" id="{253B41F5-4288-2C19-CEBB-D44F94A11B14}"/>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70660" name="Picture 1">
            <a:extLst>
              <a:ext uri="{FF2B5EF4-FFF2-40B4-BE49-F238E27FC236}">
                <a16:creationId xmlns:a16="http://schemas.microsoft.com/office/drawing/2014/main" id="{245B2D9B-04D1-7873-47FC-04B030A60747}"/>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a:extLst>
              <a:ext uri="{FF2B5EF4-FFF2-40B4-BE49-F238E27FC236}">
                <a16:creationId xmlns:a16="http://schemas.microsoft.com/office/drawing/2014/main" id="{2FA169EC-D5B9-DC6B-2276-A4536227263B}"/>
              </a:ext>
            </a:extLst>
          </p:cNvPr>
          <p:cNvSpPr>
            <a:spLocks noGrp="1"/>
          </p:cNvSpPr>
          <p:nvPr>
            <p:ph type="title"/>
          </p:nvPr>
        </p:nvSpPr>
        <p:spPr>
          <a:xfrm>
            <a:off x="339725" y="274638"/>
            <a:ext cx="8499475" cy="846137"/>
          </a:xfrm>
        </p:spPr>
        <p:txBody>
          <a:bodyPr/>
          <a:lstStyle/>
          <a:p>
            <a:pPr eaLnBrk="1" hangingPunct="1"/>
            <a:endParaRPr lang="en-US" altLang="en-US">
              <a:ea typeface="ＭＳ Ｐゴシック" panose="020B0600070205080204" pitchFamily="34" charset="-128"/>
            </a:endParaRPr>
          </a:p>
        </p:txBody>
      </p:sp>
      <p:pic>
        <p:nvPicPr>
          <p:cNvPr id="71682" name="Content Placeholder 2">
            <a:extLst>
              <a:ext uri="{FF2B5EF4-FFF2-40B4-BE49-F238E27FC236}">
                <a16:creationId xmlns:a16="http://schemas.microsoft.com/office/drawing/2014/main" id="{87F2FEA7-02DE-C991-13A0-1FFC91B1CA8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692525" y="3127375"/>
            <a:ext cx="1524000" cy="1471613"/>
          </a:xfrm>
        </p:spPr>
      </p:pic>
      <p:sp>
        <p:nvSpPr>
          <p:cNvPr id="4" name="Rectangle 3">
            <a:extLst>
              <a:ext uri="{FF2B5EF4-FFF2-40B4-BE49-F238E27FC236}">
                <a16:creationId xmlns:a16="http://schemas.microsoft.com/office/drawing/2014/main" id="{346CC142-78EE-06D7-BCC9-4A0C9C367EA7}"/>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pic>
        <p:nvPicPr>
          <p:cNvPr id="71684" name="Picture 9" descr="Template-Design-2.Title.png">
            <a:extLst>
              <a:ext uri="{FF2B5EF4-FFF2-40B4-BE49-F238E27FC236}">
                <a16:creationId xmlns:a16="http://schemas.microsoft.com/office/drawing/2014/main" id="{0291725B-EA18-8B76-3D9B-5918324E6B67}"/>
              </a:ext>
            </a:extLst>
          </p:cNvPr>
          <p:cNvPicPr>
            <a:picLocks noChangeAspect="1"/>
          </p:cNvPicPr>
          <p:nvPr/>
        </p:nvPicPr>
        <p:blipFill>
          <a:blip r:embed="rId3">
            <a:extLst>
              <a:ext uri="{28A0092B-C50C-407E-A947-70E740481C1C}">
                <a14:useLocalDpi xmlns:a14="http://schemas.microsoft.com/office/drawing/2010/main" val="0"/>
              </a:ext>
            </a:extLst>
          </a:blip>
          <a:srcRect l="1576" t="27368" r="1575" b="24911"/>
          <a:stretch>
            <a:fillRect/>
          </a:stretch>
        </p:blipFill>
        <p:spPr bwMode="auto">
          <a:xfrm>
            <a:off x="31750" y="1876425"/>
            <a:ext cx="9080500"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5" name="Slide Number Placeholder 6">
            <a:extLst>
              <a:ext uri="{FF2B5EF4-FFF2-40B4-BE49-F238E27FC236}">
                <a16:creationId xmlns:a16="http://schemas.microsoft.com/office/drawing/2014/main" id="{3B99CA18-059A-8EAE-3E11-CB9D67D58C78}"/>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72A5188-4B3C-1B4B-8054-862C1C6B3E6F}" type="slidenum">
              <a:rPr lang="en-US" altLang="en-US" sz="1200">
                <a:solidFill>
                  <a:srgbClr val="7F7F7F"/>
                </a:solidFill>
                <a:latin typeface="Calibri" panose="020F0502020204030204" pitchFamily="34" charset="0"/>
                <a:cs typeface="Arial" panose="020B0604020202020204" pitchFamily="34" charset="0"/>
              </a:rPr>
              <a:pPr eaLnBrk="1" hangingPunct="1"/>
              <a:t>43</a:t>
            </a:fld>
            <a:endParaRPr lang="en-US" altLang="en-US" sz="1200">
              <a:solidFill>
                <a:srgbClr val="7F7F7F"/>
              </a:solidFill>
              <a:latin typeface="Calibri" panose="020F0502020204030204" pitchFamily="34" charset="0"/>
              <a:cs typeface="Arial" panose="020B0604020202020204" pitchFamily="34" charset="0"/>
            </a:endParaRPr>
          </a:p>
        </p:txBody>
      </p:sp>
      <p:sp>
        <p:nvSpPr>
          <p:cNvPr id="8" name="Title 1">
            <a:extLst>
              <a:ext uri="{FF2B5EF4-FFF2-40B4-BE49-F238E27FC236}">
                <a16:creationId xmlns:a16="http://schemas.microsoft.com/office/drawing/2014/main" id="{5CD7B1A4-74A2-EB5D-CCC7-1EF2F3715C07}"/>
              </a:ext>
            </a:extLst>
          </p:cNvPr>
          <p:cNvSpPr txBox="1">
            <a:spLocks/>
          </p:cNvSpPr>
          <p:nvPr/>
        </p:nvSpPr>
        <p:spPr>
          <a:xfrm>
            <a:off x="0" y="2362200"/>
            <a:ext cx="9067800" cy="2057400"/>
          </a:xfrm>
          <a:prstGeom prst="rect">
            <a:avLst/>
          </a:prstGeom>
        </p:spPr>
        <p:txBody>
          <a:bodyPr anchor="ctr" anchorCtr="1">
            <a:normAutofit/>
          </a:bodyPr>
          <a:lstStyle/>
          <a:p>
            <a:pPr algn="ctr" eaLnBrk="1" fontAlgn="auto" hangingPunct="1">
              <a:spcAft>
                <a:spcPts val="0"/>
              </a:spcAft>
              <a:defRPr/>
            </a:pPr>
            <a:r>
              <a:rPr lang="en-US" sz="2600" dirty="0">
                <a:solidFill>
                  <a:schemeClr val="tx1">
                    <a:lumMod val="95000"/>
                    <a:lumOff val="5000"/>
                  </a:schemeClr>
                </a:solidFill>
                <a:latin typeface="Georgia" pitchFamily="18" charset="0"/>
                <a:ea typeface="+mj-ea"/>
                <a:cs typeface="+mj-cs"/>
                <a:hlinkClick r:id="rId4"/>
              </a:rPr>
              <a:t>www.rileycountycommunityneedsassessment.org</a:t>
            </a:r>
            <a:endParaRPr lang="en-US" sz="2600" dirty="0">
              <a:solidFill>
                <a:schemeClr val="tx1">
                  <a:lumMod val="95000"/>
                  <a:lumOff val="5000"/>
                </a:schemeClr>
              </a:solidFill>
              <a:latin typeface="Georgia" pitchFamily="18" charset="0"/>
              <a:ea typeface="+mj-ea"/>
              <a:cs typeface="+mj-cs"/>
            </a:endParaRPr>
          </a:p>
          <a:p>
            <a:pPr algn="ctr" eaLnBrk="1" fontAlgn="auto" hangingPunct="1">
              <a:spcAft>
                <a:spcPts val="0"/>
              </a:spcAft>
              <a:defRPr/>
            </a:pPr>
            <a:endParaRPr lang="en-US" sz="2600" dirty="0">
              <a:solidFill>
                <a:schemeClr val="tx1">
                  <a:lumMod val="95000"/>
                  <a:lumOff val="5000"/>
                </a:schemeClr>
              </a:solidFill>
              <a:latin typeface="Georgia" pitchFamily="18" charset="0"/>
              <a:ea typeface="+mj-ea"/>
              <a:cs typeface="+mj-cs"/>
            </a:endParaRPr>
          </a:p>
          <a:p>
            <a:pPr algn="ctr" eaLnBrk="1" fontAlgn="auto" hangingPunct="1">
              <a:spcAft>
                <a:spcPts val="0"/>
              </a:spcAft>
              <a:defRPr/>
            </a:pPr>
            <a:r>
              <a:rPr lang="en-US" sz="2600" dirty="0">
                <a:solidFill>
                  <a:schemeClr val="tx1">
                    <a:lumMod val="95000"/>
                    <a:lumOff val="5000"/>
                  </a:schemeClr>
                </a:solidFill>
                <a:latin typeface="Georgia" pitchFamily="18" charset="0"/>
                <a:ea typeface="+mj-ea"/>
                <a:cs typeface="+mj-cs"/>
                <a:hlinkClick r:id="rId5"/>
              </a:rPr>
              <a:t>www.pottawatomiecountycommunityneedsassessment.org</a:t>
            </a:r>
            <a:endParaRPr lang="en-US" sz="2600" dirty="0">
              <a:solidFill>
                <a:schemeClr val="tx1">
                  <a:lumMod val="95000"/>
                  <a:lumOff val="5000"/>
                </a:schemeClr>
              </a:solidFill>
              <a:latin typeface="Georgia" pitchFamily="18" charset="0"/>
              <a:ea typeface="+mj-ea"/>
              <a:cs typeface="+mj-cs"/>
            </a:endParaRPr>
          </a:p>
          <a:p>
            <a:pPr algn="ctr" eaLnBrk="1" fontAlgn="auto" hangingPunct="1">
              <a:spcAft>
                <a:spcPts val="0"/>
              </a:spcAft>
              <a:defRPr/>
            </a:pPr>
            <a:endParaRPr lang="en-US" sz="2600" dirty="0">
              <a:solidFill>
                <a:schemeClr val="tx1">
                  <a:lumMod val="95000"/>
                  <a:lumOff val="5000"/>
                </a:schemeClr>
              </a:solidFill>
              <a:latin typeface="Georgia" pitchFamily="18" charset="0"/>
              <a:ea typeface="+mj-ea"/>
              <a:cs typeface="+mj-cs"/>
            </a:endParaRPr>
          </a:p>
        </p:txBody>
      </p:sp>
      <p:pic>
        <p:nvPicPr>
          <p:cNvPr id="71687" name="Picture 1">
            <a:extLst>
              <a:ext uri="{FF2B5EF4-FFF2-40B4-BE49-F238E27FC236}">
                <a16:creationId xmlns:a16="http://schemas.microsoft.com/office/drawing/2014/main" id="{96492F8B-39DD-D664-867F-8608A34A3C73}"/>
              </a:ext>
            </a:extLst>
          </p:cNvPr>
          <p:cNvPicPr>
            <a:picLocks noChangeAspect="1"/>
          </p:cNvPicPr>
          <p:nvPr/>
        </p:nvPicPr>
        <p:blipFill>
          <a:blip r:embed="rId6">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a:extLst>
              <a:ext uri="{FF2B5EF4-FFF2-40B4-BE49-F238E27FC236}">
                <a16:creationId xmlns:a16="http://schemas.microsoft.com/office/drawing/2014/main" id="{943C82F8-5D56-5A8A-8DC6-1A9A6C4315E7}"/>
              </a:ext>
            </a:extLst>
          </p:cNvPr>
          <p:cNvSpPr>
            <a:spLocks noGrp="1"/>
          </p:cNvSpPr>
          <p:nvPr>
            <p:ph type="title"/>
          </p:nvPr>
        </p:nvSpPr>
        <p:spPr>
          <a:xfrm>
            <a:off x="339725" y="274638"/>
            <a:ext cx="8499475" cy="846137"/>
          </a:xfrm>
        </p:spPr>
        <p:txBody>
          <a:bodyPr/>
          <a:lstStyle/>
          <a:p>
            <a:pPr eaLnBrk="1" hangingPunct="1"/>
            <a:endParaRPr lang="en-US" altLang="en-US">
              <a:ea typeface="ＭＳ Ｐゴシック" panose="020B0600070205080204" pitchFamily="34" charset="-128"/>
            </a:endParaRPr>
          </a:p>
        </p:txBody>
      </p:sp>
      <p:pic>
        <p:nvPicPr>
          <p:cNvPr id="72706" name="Content Placeholder 2">
            <a:extLst>
              <a:ext uri="{FF2B5EF4-FFF2-40B4-BE49-F238E27FC236}">
                <a16:creationId xmlns:a16="http://schemas.microsoft.com/office/drawing/2014/main" id="{D399B3FD-6EDB-D085-F098-690EDD1D1F0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692525" y="3127375"/>
            <a:ext cx="1524000" cy="1471613"/>
          </a:xfrm>
        </p:spPr>
      </p:pic>
      <p:sp>
        <p:nvSpPr>
          <p:cNvPr id="4" name="Rectangle 3">
            <a:extLst>
              <a:ext uri="{FF2B5EF4-FFF2-40B4-BE49-F238E27FC236}">
                <a16:creationId xmlns:a16="http://schemas.microsoft.com/office/drawing/2014/main" id="{2FA12A4B-42B3-B245-668D-F4D11B70F7EA}"/>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pic>
        <p:nvPicPr>
          <p:cNvPr id="72708" name="Picture 9" descr="Template-Design-2.Title.png">
            <a:extLst>
              <a:ext uri="{FF2B5EF4-FFF2-40B4-BE49-F238E27FC236}">
                <a16:creationId xmlns:a16="http://schemas.microsoft.com/office/drawing/2014/main" id="{D5972E55-E825-4B6A-7DA0-2D488327D96E}"/>
              </a:ext>
            </a:extLst>
          </p:cNvPr>
          <p:cNvPicPr>
            <a:picLocks noChangeAspect="1"/>
          </p:cNvPicPr>
          <p:nvPr/>
        </p:nvPicPr>
        <p:blipFill>
          <a:blip r:embed="rId3">
            <a:extLst>
              <a:ext uri="{28A0092B-C50C-407E-A947-70E740481C1C}">
                <a14:useLocalDpi xmlns:a14="http://schemas.microsoft.com/office/drawing/2010/main" val="0"/>
              </a:ext>
            </a:extLst>
          </a:blip>
          <a:srcRect l="1576" t="27368" r="1575" b="24911"/>
          <a:stretch>
            <a:fillRect/>
          </a:stretch>
        </p:blipFill>
        <p:spPr bwMode="auto">
          <a:xfrm>
            <a:off x="31750" y="1876425"/>
            <a:ext cx="9080500"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9" name="Slide Number Placeholder 6">
            <a:extLst>
              <a:ext uri="{FF2B5EF4-FFF2-40B4-BE49-F238E27FC236}">
                <a16:creationId xmlns:a16="http://schemas.microsoft.com/office/drawing/2014/main" id="{DFF3041E-3178-7A5F-B6BD-85D97E632068}"/>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F502474-1CC3-954D-806E-104FCCE70478}" type="slidenum">
              <a:rPr lang="en-US" altLang="en-US" sz="1200">
                <a:solidFill>
                  <a:srgbClr val="7F7F7F"/>
                </a:solidFill>
                <a:latin typeface="Calibri" panose="020F0502020204030204" pitchFamily="34" charset="0"/>
                <a:cs typeface="Arial" panose="020B0604020202020204" pitchFamily="34" charset="0"/>
              </a:rPr>
              <a:pPr eaLnBrk="1" hangingPunct="1"/>
              <a:t>44</a:t>
            </a:fld>
            <a:endParaRPr lang="en-US" altLang="en-US" sz="1200">
              <a:solidFill>
                <a:srgbClr val="7F7F7F"/>
              </a:solidFill>
              <a:latin typeface="Calibri" panose="020F0502020204030204" pitchFamily="34" charset="0"/>
              <a:cs typeface="Arial" panose="020B0604020202020204" pitchFamily="34" charset="0"/>
            </a:endParaRPr>
          </a:p>
        </p:txBody>
      </p:sp>
      <p:sp>
        <p:nvSpPr>
          <p:cNvPr id="8" name="Title 1">
            <a:extLst>
              <a:ext uri="{FF2B5EF4-FFF2-40B4-BE49-F238E27FC236}">
                <a16:creationId xmlns:a16="http://schemas.microsoft.com/office/drawing/2014/main" id="{D6A77A9A-A1D2-984D-CBBD-7542FBC6DA12}"/>
              </a:ext>
            </a:extLst>
          </p:cNvPr>
          <p:cNvSpPr txBox="1">
            <a:spLocks/>
          </p:cNvSpPr>
          <p:nvPr/>
        </p:nvSpPr>
        <p:spPr>
          <a:xfrm>
            <a:off x="457200" y="2644775"/>
            <a:ext cx="8229600" cy="1470025"/>
          </a:xfrm>
          <a:prstGeom prst="rect">
            <a:avLst/>
          </a:prstGeom>
        </p:spPr>
        <p:txBody>
          <a:bodyPr anchor="ctr" anchorCtr="1">
            <a:normAutofit/>
          </a:bodyPr>
          <a:lstStyle/>
          <a:p>
            <a:pPr algn="ctr" eaLnBrk="1" fontAlgn="auto" hangingPunct="1">
              <a:spcAft>
                <a:spcPts val="0"/>
              </a:spcAft>
              <a:defRPr/>
            </a:pPr>
            <a:r>
              <a:rPr lang="en-US" sz="4400" dirty="0">
                <a:latin typeface="Georgia" pitchFamily="18" charset="0"/>
                <a:ea typeface="+mj-ea"/>
                <a:cs typeface="+mj-cs"/>
              </a:rPr>
              <a:t>Questions?</a:t>
            </a:r>
          </a:p>
        </p:txBody>
      </p:sp>
      <p:pic>
        <p:nvPicPr>
          <p:cNvPr id="72711" name="Picture 1">
            <a:extLst>
              <a:ext uri="{FF2B5EF4-FFF2-40B4-BE49-F238E27FC236}">
                <a16:creationId xmlns:a16="http://schemas.microsoft.com/office/drawing/2014/main" id="{44A9F29F-95BD-CE5D-2B32-73C23B7A26FB}"/>
              </a:ext>
            </a:extLst>
          </p:cNvPr>
          <p:cNvPicPr>
            <a:picLocks noChangeAspect="1"/>
          </p:cNvPicPr>
          <p:nvPr/>
        </p:nvPicPr>
        <p:blipFill>
          <a:blip r:embed="rId4">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id="{DA8F6A6F-489A-E696-A9A5-64DC088BB423}"/>
              </a:ext>
            </a:extLst>
          </p:cNvPr>
          <p:cNvSpPr>
            <a:spLocks noGrp="1"/>
          </p:cNvSpPr>
          <p:nvPr>
            <p:ph type="title"/>
          </p:nvPr>
        </p:nvSpPr>
        <p:spPr>
          <a:xfrm>
            <a:off x="339725" y="274638"/>
            <a:ext cx="8499475" cy="846137"/>
          </a:xfrm>
        </p:spPr>
        <p:txBody>
          <a:bodyPr/>
          <a:lstStyle/>
          <a:p>
            <a:pPr eaLnBrk="1" hangingPunct="1"/>
            <a:endParaRPr lang="en-US" altLang="en-US">
              <a:ea typeface="ＭＳ Ｐゴシック" panose="020B0600070205080204" pitchFamily="34" charset="-128"/>
            </a:endParaRPr>
          </a:p>
        </p:txBody>
      </p:sp>
      <p:pic>
        <p:nvPicPr>
          <p:cNvPr id="13314" name="Content Placeholder 2">
            <a:extLst>
              <a:ext uri="{FF2B5EF4-FFF2-40B4-BE49-F238E27FC236}">
                <a16:creationId xmlns:a16="http://schemas.microsoft.com/office/drawing/2014/main" id="{5AE797A4-530E-16DB-50C3-67C2E3C7DB2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692525" y="3127375"/>
            <a:ext cx="1524000" cy="1471613"/>
          </a:xfrm>
        </p:spPr>
      </p:pic>
      <p:sp>
        <p:nvSpPr>
          <p:cNvPr id="4" name="Rectangle 3">
            <a:extLst>
              <a:ext uri="{FF2B5EF4-FFF2-40B4-BE49-F238E27FC236}">
                <a16:creationId xmlns:a16="http://schemas.microsoft.com/office/drawing/2014/main" id="{F5E2E105-9350-5E0E-6D63-D6612D028DE6}"/>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pic>
        <p:nvPicPr>
          <p:cNvPr id="13316" name="Picture 9" descr="Template-Design-2.Title.png">
            <a:extLst>
              <a:ext uri="{FF2B5EF4-FFF2-40B4-BE49-F238E27FC236}">
                <a16:creationId xmlns:a16="http://schemas.microsoft.com/office/drawing/2014/main" id="{6ADD38BC-F276-99F1-F675-FBD0DB1898A2}"/>
              </a:ext>
            </a:extLst>
          </p:cNvPr>
          <p:cNvPicPr>
            <a:picLocks noChangeAspect="1"/>
          </p:cNvPicPr>
          <p:nvPr/>
        </p:nvPicPr>
        <p:blipFill>
          <a:blip r:embed="rId3">
            <a:extLst>
              <a:ext uri="{28A0092B-C50C-407E-A947-70E740481C1C}">
                <a14:useLocalDpi xmlns:a14="http://schemas.microsoft.com/office/drawing/2010/main" val="0"/>
              </a:ext>
            </a:extLst>
          </a:blip>
          <a:srcRect l="1576" t="27368" r="1575" b="24911"/>
          <a:stretch>
            <a:fillRect/>
          </a:stretch>
        </p:blipFill>
        <p:spPr bwMode="auto">
          <a:xfrm>
            <a:off x="31750" y="1876425"/>
            <a:ext cx="9080500"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Slide Number Placeholder 6">
            <a:extLst>
              <a:ext uri="{FF2B5EF4-FFF2-40B4-BE49-F238E27FC236}">
                <a16:creationId xmlns:a16="http://schemas.microsoft.com/office/drawing/2014/main" id="{47526C93-0736-DE3A-2F2B-3D3729F2EF12}"/>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35ED68F3-4C49-2541-9CE3-681C844F291E}" type="slidenum">
              <a:rPr lang="en-US" altLang="en-US" sz="1200">
                <a:solidFill>
                  <a:srgbClr val="7F7F7F"/>
                </a:solidFill>
                <a:latin typeface="Calibri" panose="020F0502020204030204" pitchFamily="34" charset="0"/>
                <a:cs typeface="Arial" panose="020B0604020202020204" pitchFamily="34" charset="0"/>
              </a:rPr>
              <a:pPr eaLnBrk="1" hangingPunct="1"/>
              <a:t>5</a:t>
            </a:fld>
            <a:endParaRPr lang="en-US" altLang="en-US" sz="1200">
              <a:solidFill>
                <a:srgbClr val="7F7F7F"/>
              </a:solidFill>
              <a:latin typeface="Calibri" panose="020F0502020204030204" pitchFamily="34" charset="0"/>
              <a:cs typeface="Arial" panose="020B0604020202020204" pitchFamily="34" charset="0"/>
            </a:endParaRPr>
          </a:p>
        </p:txBody>
      </p:sp>
      <p:sp>
        <p:nvSpPr>
          <p:cNvPr id="8" name="Title 1">
            <a:extLst>
              <a:ext uri="{FF2B5EF4-FFF2-40B4-BE49-F238E27FC236}">
                <a16:creationId xmlns:a16="http://schemas.microsoft.com/office/drawing/2014/main" id="{F65968EA-D22C-EE04-9B1E-7EF710A9D48B}"/>
              </a:ext>
            </a:extLst>
          </p:cNvPr>
          <p:cNvSpPr txBox="1">
            <a:spLocks/>
          </p:cNvSpPr>
          <p:nvPr/>
        </p:nvSpPr>
        <p:spPr>
          <a:xfrm>
            <a:off x="457200" y="2644775"/>
            <a:ext cx="8229600" cy="1470025"/>
          </a:xfrm>
          <a:prstGeom prst="rect">
            <a:avLst/>
          </a:prstGeom>
        </p:spPr>
        <p:txBody>
          <a:bodyPr anchor="ctr" anchorCtr="1">
            <a:normAutofit/>
          </a:bodyPr>
          <a:lstStyle/>
          <a:p>
            <a:pPr algn="ctr" eaLnBrk="1" fontAlgn="auto" hangingPunct="1">
              <a:spcAft>
                <a:spcPts val="0"/>
              </a:spcAft>
              <a:defRPr/>
            </a:pPr>
            <a:r>
              <a:rPr lang="en-US" sz="4400" dirty="0">
                <a:latin typeface="Georgia" pitchFamily="18" charset="0"/>
                <a:ea typeface="+mj-ea"/>
                <a:cs typeface="+mj-cs"/>
              </a:rPr>
              <a:t>Limitations</a:t>
            </a:r>
          </a:p>
        </p:txBody>
      </p:sp>
      <p:pic>
        <p:nvPicPr>
          <p:cNvPr id="13319" name="Picture 1">
            <a:extLst>
              <a:ext uri="{FF2B5EF4-FFF2-40B4-BE49-F238E27FC236}">
                <a16:creationId xmlns:a16="http://schemas.microsoft.com/office/drawing/2014/main" id="{69F8A6C7-1BD5-539B-6AB3-A4B09E6EC054}"/>
              </a:ext>
            </a:extLst>
          </p:cNvPr>
          <p:cNvPicPr>
            <a:picLocks noChangeAspect="1"/>
          </p:cNvPicPr>
          <p:nvPr/>
        </p:nvPicPr>
        <p:blipFill>
          <a:blip r:embed="rId4">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a:extLst>
              <a:ext uri="{FF2B5EF4-FFF2-40B4-BE49-F238E27FC236}">
                <a16:creationId xmlns:a16="http://schemas.microsoft.com/office/drawing/2014/main" id="{2D8E6F18-723D-F1F1-1437-B0A1F46117F7}"/>
              </a:ext>
            </a:extLst>
          </p:cNvPr>
          <p:cNvSpPr>
            <a:spLocks noGrp="1"/>
          </p:cNvSpPr>
          <p:nvPr>
            <p:ph type="title"/>
          </p:nvPr>
        </p:nvSpPr>
        <p:spPr>
          <a:xfrm>
            <a:off x="339725" y="274638"/>
            <a:ext cx="8499475" cy="846137"/>
          </a:xfrm>
        </p:spPr>
        <p:txBody>
          <a:bodyPr/>
          <a:lstStyle/>
          <a:p>
            <a:pPr eaLnBrk="1" hangingPunct="1"/>
            <a:r>
              <a:rPr lang="en-US" altLang="en-US" b="0">
                <a:ea typeface="ＭＳ Ｐゴシック" panose="020B0600070205080204" pitchFamily="34" charset="-128"/>
              </a:rPr>
              <a:t>Limitations</a:t>
            </a:r>
          </a:p>
        </p:txBody>
      </p:sp>
      <p:sp>
        <p:nvSpPr>
          <p:cNvPr id="14338" name="Content Placeholder 2">
            <a:extLst>
              <a:ext uri="{FF2B5EF4-FFF2-40B4-BE49-F238E27FC236}">
                <a16:creationId xmlns:a16="http://schemas.microsoft.com/office/drawing/2014/main" id="{B4CE63F6-2647-4020-7DC3-AEF295897440}"/>
              </a:ext>
            </a:extLst>
          </p:cNvPr>
          <p:cNvSpPr>
            <a:spLocks noGrp="1"/>
          </p:cNvSpPr>
          <p:nvPr>
            <p:ph idx="1"/>
          </p:nvPr>
        </p:nvSpPr>
        <p:spPr>
          <a:xfrm>
            <a:off x="304800" y="1600200"/>
            <a:ext cx="8534400" cy="4678363"/>
          </a:xfrm>
        </p:spPr>
        <p:txBody>
          <a:bodyPr/>
          <a:lstStyle/>
          <a:p>
            <a:pPr eaLnBrk="1" hangingPunct="1"/>
            <a:r>
              <a:rPr lang="en-US" altLang="en-US" sz="2000">
                <a:latin typeface="Times New Roman" panose="02020603050405020304" pitchFamily="18" charset="0"/>
                <a:ea typeface="ＭＳ Ｐゴシック" panose="020B0600070205080204" pitchFamily="34" charset="-128"/>
              </a:rPr>
              <a:t>This was not a randomized survey.  All surveys were combined and most were convenience surveys (hard copy and online were convenience surveys; phone and mail surveys were randomized)</a:t>
            </a:r>
          </a:p>
          <a:p>
            <a:pPr eaLnBrk="1" hangingPunct="1"/>
            <a:r>
              <a:rPr lang="en-US" altLang="en-US" sz="2000">
                <a:latin typeface="Times New Roman" panose="02020603050405020304" pitchFamily="18" charset="0"/>
                <a:ea typeface="ＭＳ Ｐゴシック" panose="020B0600070205080204" pitchFamily="34" charset="-128"/>
              </a:rPr>
              <a:t>As with most community assessments, there is limited leverage to gather from a sample that is representative of the community (while the goal was to match the demographics of the most recent U.S. Census there was low participation by persons with low income, younger adults (age 18-24), and Hispanic/Latinos)</a:t>
            </a:r>
          </a:p>
          <a:p>
            <a:pPr eaLnBrk="1" hangingPunct="1"/>
            <a:r>
              <a:rPr lang="en-US" altLang="en-US" sz="2000">
                <a:latin typeface="Times New Roman" panose="02020603050405020304" pitchFamily="18" charset="0"/>
                <a:ea typeface="ＭＳ Ｐゴシック" panose="020B0600070205080204" pitchFamily="34" charset="-128"/>
              </a:rPr>
              <a:t>Very typical issues for a large community survey but regardless response rate was strong</a:t>
            </a:r>
          </a:p>
          <a:p>
            <a:pPr eaLnBrk="1" hangingPunct="1"/>
            <a:r>
              <a:rPr lang="en-US" altLang="en-US" sz="2000">
                <a:latin typeface="Times New Roman" panose="02020603050405020304" pitchFamily="18" charset="0"/>
                <a:ea typeface="ＭＳ Ｐゴシック" panose="020B0600070205080204" pitchFamily="34" charset="-128"/>
              </a:rPr>
              <a:t>Long survey – attrition in later sections – particularly demographics</a:t>
            </a:r>
          </a:p>
          <a:p>
            <a:pPr eaLnBrk="1" hangingPunct="1"/>
            <a:r>
              <a:rPr lang="en-US" altLang="en-US" sz="2000">
                <a:latin typeface="Times New Roman" panose="02020603050405020304" pitchFamily="18" charset="0"/>
                <a:ea typeface="ＭＳ Ｐゴシック" panose="020B0600070205080204" pitchFamily="34" charset="-128"/>
              </a:rPr>
              <a:t>1,126 were completed (goal was 400)</a:t>
            </a:r>
          </a:p>
          <a:p>
            <a:pPr eaLnBrk="1" hangingPunct="1"/>
            <a:r>
              <a:rPr lang="en-US" altLang="en-US" sz="2000">
                <a:latin typeface="Times New Roman" panose="02020603050405020304" pitchFamily="18" charset="0"/>
                <a:ea typeface="ＭＳ Ｐゴシック" panose="020B0600070205080204" pitchFamily="34" charset="-128"/>
              </a:rPr>
              <a:t>Respondents were largely white, female, middle-aged or older, educated, and had higher incomes than the general population</a:t>
            </a:r>
          </a:p>
          <a:p>
            <a:pPr eaLnBrk="1" hangingPunct="1"/>
            <a:endParaRPr lang="en-US" altLang="en-US" sz="2200">
              <a:ea typeface="ＭＳ Ｐゴシック" panose="020B0600070205080204" pitchFamily="34" charset="-128"/>
            </a:endParaRPr>
          </a:p>
        </p:txBody>
      </p:sp>
      <p:sp>
        <p:nvSpPr>
          <p:cNvPr id="3" name="Rectangle 2">
            <a:extLst>
              <a:ext uri="{FF2B5EF4-FFF2-40B4-BE49-F238E27FC236}">
                <a16:creationId xmlns:a16="http://schemas.microsoft.com/office/drawing/2014/main" id="{FB8256FB-475B-670C-DA0E-28D7AB819DEC}"/>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14340" name="Picture 1">
            <a:extLst>
              <a:ext uri="{FF2B5EF4-FFF2-40B4-BE49-F238E27FC236}">
                <a16:creationId xmlns:a16="http://schemas.microsoft.com/office/drawing/2014/main" id="{6ACDE6FD-DE68-F892-3748-D62C9BD3CF5A}"/>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13425" y="5697538"/>
            <a:ext cx="302577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a:extLst>
              <a:ext uri="{FF2B5EF4-FFF2-40B4-BE49-F238E27FC236}">
                <a16:creationId xmlns:a16="http://schemas.microsoft.com/office/drawing/2014/main" id="{693D2722-234B-DD46-1DD6-BF4EB1BBB41A}"/>
              </a:ext>
            </a:extLst>
          </p:cNvPr>
          <p:cNvSpPr>
            <a:spLocks noGrp="1"/>
          </p:cNvSpPr>
          <p:nvPr>
            <p:ph type="title"/>
          </p:nvPr>
        </p:nvSpPr>
        <p:spPr>
          <a:xfrm>
            <a:off x="339725" y="274638"/>
            <a:ext cx="8499475" cy="846137"/>
          </a:xfrm>
        </p:spPr>
        <p:txBody>
          <a:bodyPr/>
          <a:lstStyle/>
          <a:p>
            <a:pPr eaLnBrk="1" hangingPunct="1"/>
            <a:r>
              <a:rPr lang="en-US" altLang="en-US" b="0">
                <a:ea typeface="ＭＳ Ｐゴシック" panose="020B0600070205080204" pitchFamily="34" charset="-128"/>
              </a:rPr>
              <a:t>Report format</a:t>
            </a:r>
          </a:p>
        </p:txBody>
      </p:sp>
      <p:sp>
        <p:nvSpPr>
          <p:cNvPr id="15362" name="Content Placeholder 2">
            <a:extLst>
              <a:ext uri="{FF2B5EF4-FFF2-40B4-BE49-F238E27FC236}">
                <a16:creationId xmlns:a16="http://schemas.microsoft.com/office/drawing/2014/main" id="{F5681E4A-E2EB-AA14-D349-DFE79047C587}"/>
              </a:ext>
            </a:extLst>
          </p:cNvPr>
          <p:cNvSpPr>
            <a:spLocks noGrp="1"/>
          </p:cNvSpPr>
          <p:nvPr>
            <p:ph idx="1"/>
          </p:nvPr>
        </p:nvSpPr>
        <p:spPr>
          <a:xfrm>
            <a:off x="304800" y="1600200"/>
            <a:ext cx="8839200" cy="4830763"/>
          </a:xfrm>
        </p:spPr>
        <p:txBody>
          <a:bodyPr/>
          <a:lstStyle/>
          <a:p>
            <a:pPr eaLnBrk="1" hangingPunct="1">
              <a:lnSpc>
                <a:spcPct val="70000"/>
              </a:lnSpc>
            </a:pPr>
            <a:r>
              <a:rPr lang="en-US" altLang="en-US" sz="1800">
                <a:latin typeface="Times New Roman" panose="02020603050405020304" pitchFamily="18" charset="0"/>
                <a:ea typeface="ＭＳ Ｐゴシック" panose="020B0600070205080204" pitchFamily="34" charset="-128"/>
              </a:rPr>
              <a:t>Riley County Community Profile</a:t>
            </a:r>
          </a:p>
          <a:p>
            <a:pPr eaLnBrk="1" hangingPunct="1">
              <a:lnSpc>
                <a:spcPct val="70000"/>
              </a:lnSpc>
            </a:pPr>
            <a:r>
              <a:rPr lang="en-US" altLang="en-US" sz="1800">
                <a:latin typeface="Times New Roman" panose="02020603050405020304" pitchFamily="18" charset="0"/>
                <a:ea typeface="ＭＳ Ｐゴシック" panose="020B0600070205080204" pitchFamily="34" charset="-128"/>
              </a:rPr>
              <a:t>Purpose of a community needs assessment</a:t>
            </a:r>
          </a:p>
          <a:p>
            <a:pPr eaLnBrk="1" hangingPunct="1">
              <a:lnSpc>
                <a:spcPct val="70000"/>
              </a:lnSpc>
            </a:pPr>
            <a:r>
              <a:rPr lang="en-US" altLang="en-US" sz="1800">
                <a:latin typeface="Times New Roman" panose="02020603050405020304" pitchFamily="18" charset="0"/>
                <a:ea typeface="ＭＳ Ｐゴシック" panose="020B0600070205080204" pitchFamily="34" charset="-128"/>
              </a:rPr>
              <a:t>Project design</a:t>
            </a:r>
          </a:p>
          <a:p>
            <a:pPr eaLnBrk="1" hangingPunct="1">
              <a:lnSpc>
                <a:spcPct val="70000"/>
              </a:lnSpc>
            </a:pPr>
            <a:r>
              <a:rPr lang="en-US" altLang="en-US" sz="1800">
                <a:latin typeface="Times New Roman" panose="02020603050405020304" pitchFamily="18" charset="0"/>
                <a:ea typeface="ＭＳ Ｐゴシック" panose="020B0600070205080204" pitchFamily="34" charset="-128"/>
              </a:rPr>
              <a:t>Twelve sections (an overview plus the eleven issue areas listed earlier)</a:t>
            </a:r>
          </a:p>
          <a:p>
            <a:pPr lvl="1" eaLnBrk="1" hangingPunct="1">
              <a:lnSpc>
                <a:spcPct val="70000"/>
              </a:lnSpc>
              <a:spcBef>
                <a:spcPct val="0"/>
              </a:spcBef>
              <a:spcAft>
                <a:spcPct val="0"/>
              </a:spcAft>
            </a:pPr>
            <a:r>
              <a:rPr lang="en-US" altLang="en-US" sz="1800">
                <a:latin typeface="Times New Roman" panose="02020603050405020304" pitchFamily="18" charset="0"/>
                <a:ea typeface="ＭＳ Ｐゴシック" panose="020B0600070205080204" pitchFamily="34" charset="-128"/>
              </a:rPr>
              <a:t>Summary of findings</a:t>
            </a:r>
          </a:p>
          <a:p>
            <a:pPr lvl="1" eaLnBrk="1" hangingPunct="1">
              <a:lnSpc>
                <a:spcPct val="100000"/>
              </a:lnSpc>
              <a:spcBef>
                <a:spcPct val="0"/>
              </a:spcBef>
              <a:spcAft>
                <a:spcPct val="0"/>
              </a:spcAft>
            </a:pPr>
            <a:r>
              <a:rPr lang="en-US" altLang="en-US" sz="1800">
                <a:latin typeface="Times New Roman" panose="02020603050405020304" pitchFamily="18" charset="0"/>
                <a:ea typeface="ＭＳ Ｐゴシック" panose="020B0600070205080204" pitchFamily="34" charset="-128"/>
              </a:rPr>
              <a:t>Secondary data (U.S. Census, Kansas Behavioral Risk Factor Surveillance System, Robert Wood Johnson County Health Rankings, Kansas Health Matters, Kansas Kids Count, etc.)</a:t>
            </a:r>
          </a:p>
          <a:p>
            <a:pPr lvl="1" eaLnBrk="1" hangingPunct="1">
              <a:lnSpc>
                <a:spcPct val="70000"/>
              </a:lnSpc>
              <a:spcBef>
                <a:spcPct val="0"/>
              </a:spcBef>
              <a:spcAft>
                <a:spcPct val="0"/>
              </a:spcAft>
            </a:pPr>
            <a:r>
              <a:rPr lang="en-US" altLang="en-US" sz="1800">
                <a:latin typeface="Times New Roman" panose="02020603050405020304" pitchFamily="18" charset="0"/>
                <a:ea typeface="ＭＳ Ｐゴシック" panose="020B0600070205080204" pitchFamily="34" charset="-128"/>
              </a:rPr>
              <a:t>Survey results</a:t>
            </a:r>
          </a:p>
          <a:p>
            <a:pPr eaLnBrk="1" hangingPunct="1">
              <a:lnSpc>
                <a:spcPct val="70000"/>
              </a:lnSpc>
            </a:pPr>
            <a:r>
              <a:rPr lang="en-US" altLang="en-US" sz="1800">
                <a:latin typeface="Times New Roman" panose="02020603050405020304" pitchFamily="18" charset="0"/>
                <a:ea typeface="ＭＳ Ｐゴシック" panose="020B0600070205080204" pitchFamily="34" charset="-128"/>
              </a:rPr>
              <a:t>Key informant interview results – 23 community leaders</a:t>
            </a:r>
          </a:p>
          <a:p>
            <a:pPr eaLnBrk="1" hangingPunct="1">
              <a:lnSpc>
                <a:spcPct val="70000"/>
              </a:lnSpc>
            </a:pPr>
            <a:r>
              <a:rPr lang="en-US" altLang="en-US" sz="1800">
                <a:latin typeface="Times New Roman" panose="02020603050405020304" pitchFamily="18" charset="0"/>
                <a:ea typeface="ＭＳ Ｐゴシック" panose="020B0600070205080204" pitchFamily="34" charset="-128"/>
              </a:rPr>
              <a:t>Focus group results – persons with low income; 18-24 year olds; Hispanic/Latino</a:t>
            </a:r>
          </a:p>
          <a:p>
            <a:pPr eaLnBrk="1" hangingPunct="1">
              <a:lnSpc>
                <a:spcPct val="100000"/>
              </a:lnSpc>
            </a:pPr>
            <a:r>
              <a:rPr lang="en-US" altLang="en-US" sz="1800">
                <a:latin typeface="Times New Roman" panose="02020603050405020304" pitchFamily="18" charset="0"/>
                <a:ea typeface="ＭＳ Ｐゴシック" panose="020B0600070205080204" pitchFamily="34" charset="-128"/>
              </a:rPr>
              <a:t>Subsample analysis of survey data (one to match the U.S. Census demographics; another a random sampling of the phone and mail surveys)</a:t>
            </a:r>
          </a:p>
          <a:p>
            <a:pPr eaLnBrk="1" hangingPunct="1">
              <a:lnSpc>
                <a:spcPct val="100000"/>
              </a:lnSpc>
            </a:pPr>
            <a:r>
              <a:rPr lang="en-US" altLang="en-US" sz="1800">
                <a:latin typeface="Times New Roman" panose="02020603050405020304" pitchFamily="18" charset="0"/>
                <a:ea typeface="ＭＳ Ｐゴシック" panose="020B0600070205080204" pitchFamily="34" charset="-128"/>
              </a:rPr>
              <a:t>Appendices – survey, interview &amp; focus group questions; survey comments; community resources, sources of data &amp; references</a:t>
            </a:r>
          </a:p>
          <a:p>
            <a:pPr eaLnBrk="1" hangingPunct="1">
              <a:lnSpc>
                <a:spcPct val="70000"/>
              </a:lnSpc>
            </a:pPr>
            <a:r>
              <a:rPr lang="en-US" altLang="en-US" sz="1800">
                <a:latin typeface="Times New Roman" panose="02020603050405020304" pitchFamily="18" charset="0"/>
                <a:ea typeface="ＭＳ Ｐゴシック" panose="020B0600070205080204" pitchFamily="34" charset="-128"/>
              </a:rPr>
              <a:t>104 pages in total</a:t>
            </a:r>
          </a:p>
          <a:p>
            <a:pPr eaLnBrk="1" hangingPunct="1"/>
            <a:endParaRPr lang="en-US" altLang="en-US" sz="2000">
              <a:latin typeface="Times New Roman" panose="02020603050405020304" pitchFamily="18" charset="0"/>
              <a:ea typeface="ＭＳ Ｐゴシック" panose="020B0600070205080204" pitchFamily="34" charset="-128"/>
            </a:endParaRPr>
          </a:p>
          <a:p>
            <a:pPr eaLnBrk="1" hangingPunct="1"/>
            <a:endParaRPr lang="en-US" altLang="en-US" sz="2200">
              <a:ea typeface="ＭＳ Ｐゴシック" panose="020B0600070205080204" pitchFamily="34" charset="-128"/>
            </a:endParaRPr>
          </a:p>
        </p:txBody>
      </p:sp>
      <p:sp>
        <p:nvSpPr>
          <p:cNvPr id="3" name="Rectangle 2">
            <a:extLst>
              <a:ext uri="{FF2B5EF4-FFF2-40B4-BE49-F238E27FC236}">
                <a16:creationId xmlns:a16="http://schemas.microsoft.com/office/drawing/2014/main" id="{D2BA5F26-0CE3-73E3-9CF3-8CACFF8F4DFF}"/>
              </a:ext>
            </a:extLst>
          </p:cNvPr>
          <p:cNvSpPr/>
          <p:nvPr/>
        </p:nvSpPr>
        <p:spPr>
          <a:xfrm>
            <a:off x="7315200" y="6126163"/>
            <a:ext cx="1676400" cy="6286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15364" name="Picture 1">
            <a:extLst>
              <a:ext uri="{FF2B5EF4-FFF2-40B4-BE49-F238E27FC236}">
                <a16:creationId xmlns:a16="http://schemas.microsoft.com/office/drawing/2014/main" id="{D81808F1-F27E-25D2-1A9B-E569E9198DC6}"/>
              </a:ext>
            </a:extLst>
          </p:cNvPr>
          <p:cNvPicPr>
            <a:picLocks noChangeAspect="1"/>
          </p:cNvPicPr>
          <p:nvPr/>
        </p:nvPicPr>
        <p:blipFill>
          <a:blip r:embed="rId2">
            <a:extLst>
              <a:ext uri="{28A0092B-C50C-407E-A947-70E740481C1C}">
                <a14:useLocalDpi xmlns:a14="http://schemas.microsoft.com/office/drawing/2010/main" val="0"/>
              </a:ext>
            </a:extLst>
          </a:blip>
          <a:srcRect l="6024" t="16766" r="7098" b="17412"/>
          <a:stretch>
            <a:fillRect/>
          </a:stretch>
        </p:blipFill>
        <p:spPr bwMode="auto">
          <a:xfrm>
            <a:off x="5867400" y="1295400"/>
            <a:ext cx="3025775"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3">
            <a:extLst>
              <a:ext uri="{FF2B5EF4-FFF2-40B4-BE49-F238E27FC236}">
                <a16:creationId xmlns:a16="http://schemas.microsoft.com/office/drawing/2014/main" id="{325D7023-92C5-3C61-C757-826B71C99ABF}"/>
              </a:ext>
            </a:extLst>
          </p:cNvPr>
          <p:cNvSpPr>
            <a:spLocks noGrp="1"/>
          </p:cNvSpPr>
          <p:nvPr>
            <p:ph type="title"/>
          </p:nvPr>
        </p:nvSpPr>
        <p:spPr/>
        <p:txBody>
          <a:bodyPr/>
          <a:lstStyle/>
          <a:p>
            <a:pPr eaLnBrk="1" hangingPunct="1"/>
            <a:r>
              <a:rPr lang="en-US" altLang="en-US" b="0">
                <a:ea typeface="ＭＳ Ｐゴシック" panose="020B0600070205080204" pitchFamily="34" charset="-128"/>
              </a:rPr>
              <a:t>Demographic Overview</a:t>
            </a:r>
          </a:p>
        </p:txBody>
      </p:sp>
      <p:sp>
        <p:nvSpPr>
          <p:cNvPr id="2" name="Rectangle 1">
            <a:extLst>
              <a:ext uri="{FF2B5EF4-FFF2-40B4-BE49-F238E27FC236}">
                <a16:creationId xmlns:a16="http://schemas.microsoft.com/office/drawing/2014/main" id="{6F3630B3-E515-B8A9-71A5-9F9A435D5487}"/>
              </a:ext>
            </a:extLst>
          </p:cNvPr>
          <p:cNvSpPr/>
          <p:nvPr/>
        </p:nvSpPr>
        <p:spPr>
          <a:xfrm>
            <a:off x="7315200" y="6248400"/>
            <a:ext cx="1676400" cy="50641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pic>
        <p:nvPicPr>
          <p:cNvPr id="16387" name="Picture 9">
            <a:extLst>
              <a:ext uri="{FF2B5EF4-FFF2-40B4-BE49-F238E27FC236}">
                <a16:creationId xmlns:a16="http://schemas.microsoft.com/office/drawing/2014/main" id="{EBFF7B31-0A4C-1EE4-0C74-1C80B7F2A97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24000"/>
            <a:ext cx="4397375" cy="491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Chart 12">
            <a:extLst>
              <a:ext uri="{FF2B5EF4-FFF2-40B4-BE49-F238E27FC236}">
                <a16:creationId xmlns:a16="http://schemas.microsoft.com/office/drawing/2014/main" id="{0EF04D26-B188-26A5-E781-AE02A5365892}"/>
              </a:ext>
            </a:extLst>
          </p:cNvPr>
          <p:cNvGraphicFramePr>
            <a:graphicFrameLocks/>
          </p:cNvGraphicFramePr>
          <p:nvPr/>
        </p:nvGraphicFramePr>
        <p:xfrm>
          <a:off x="5052211" y="152400"/>
          <a:ext cx="3982245" cy="6553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Content Placeholder 2">
            <a:extLst>
              <a:ext uri="{FF2B5EF4-FFF2-40B4-BE49-F238E27FC236}">
                <a16:creationId xmlns:a16="http://schemas.microsoft.com/office/drawing/2014/main" id="{31F909DB-0780-FAAB-12B7-9F4EFBAD9299}"/>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3127375"/>
            <a:ext cx="1524000" cy="1471613"/>
          </a:xfrm>
        </p:spPr>
      </p:pic>
      <p:sp>
        <p:nvSpPr>
          <p:cNvPr id="4" name="Rectangle 3">
            <a:extLst>
              <a:ext uri="{FF2B5EF4-FFF2-40B4-BE49-F238E27FC236}">
                <a16:creationId xmlns:a16="http://schemas.microsoft.com/office/drawing/2014/main" id="{0541ED13-D692-2D52-BD6B-FD7CFE939B37}"/>
              </a:ext>
            </a:extLst>
          </p:cNvPr>
          <p:cNvSpPr/>
          <p:nvPr/>
        </p:nvSpPr>
        <p:spPr>
          <a:xfrm>
            <a:off x="0" y="0"/>
            <a:ext cx="9144000" cy="6858000"/>
          </a:xfrm>
          <a:prstGeom prst="rect">
            <a:avLst/>
          </a:prstGeom>
          <a:solidFill>
            <a:schemeClr val="bg1"/>
          </a:solid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800" dirty="0"/>
              <a:t>   </a:t>
            </a:r>
          </a:p>
        </p:txBody>
      </p:sp>
      <p:pic>
        <p:nvPicPr>
          <p:cNvPr id="17411" name="Picture 10" descr="wsu_horizontal_color.png">
            <a:extLst>
              <a:ext uri="{FF2B5EF4-FFF2-40B4-BE49-F238E27FC236}">
                <a16:creationId xmlns:a16="http://schemas.microsoft.com/office/drawing/2014/main" id="{17C4519F-256B-FAF1-F8F8-E7085D6BEB5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1188" y="6153150"/>
            <a:ext cx="1554162"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Slide Number Placeholder 6">
            <a:extLst>
              <a:ext uri="{FF2B5EF4-FFF2-40B4-BE49-F238E27FC236}">
                <a16:creationId xmlns:a16="http://schemas.microsoft.com/office/drawing/2014/main" id="{41389CBF-7280-827D-C5FC-D3702B3CF09A}"/>
              </a:ext>
            </a:extLst>
          </p:cNvPr>
          <p:cNvSpPr txBox="1">
            <a:spLocks/>
          </p:cNvSpPr>
          <p:nvPr/>
        </p:nvSpPr>
        <p:spPr bwMode="auto">
          <a:xfrm>
            <a:off x="152400" y="6432550"/>
            <a:ext cx="8382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C740238F-7009-534A-9B09-288B028738E6}" type="slidenum">
              <a:rPr lang="en-US" altLang="en-US" sz="1200">
                <a:solidFill>
                  <a:srgbClr val="7F7F7F"/>
                </a:solidFill>
                <a:latin typeface="Calibri" panose="020F0502020204030204" pitchFamily="34" charset="0"/>
                <a:cs typeface="Arial" panose="020B0604020202020204" pitchFamily="34" charset="0"/>
              </a:rPr>
              <a:pPr eaLnBrk="1" hangingPunct="1"/>
              <a:t>9</a:t>
            </a:fld>
            <a:endParaRPr lang="en-US" altLang="en-US" sz="1200">
              <a:solidFill>
                <a:srgbClr val="7F7F7F"/>
              </a:solidFill>
              <a:latin typeface="Calibri" panose="020F050202020403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9EF425A3-4A03-08AD-9559-34B3608B3169}"/>
              </a:ext>
            </a:extLst>
          </p:cNvPr>
          <p:cNvSpPr/>
          <p:nvPr/>
        </p:nvSpPr>
        <p:spPr>
          <a:xfrm>
            <a:off x="339725" y="6019800"/>
            <a:ext cx="2174875" cy="53340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endParaRPr lang="en-US" sz="1800" dirty="0"/>
          </a:p>
        </p:txBody>
      </p:sp>
      <p:graphicFrame>
        <p:nvGraphicFramePr>
          <p:cNvPr id="10" name="Chart 9">
            <a:extLst>
              <a:ext uri="{FF2B5EF4-FFF2-40B4-BE49-F238E27FC236}">
                <a16:creationId xmlns:a16="http://schemas.microsoft.com/office/drawing/2014/main" id="{2AF6BCDB-8DFE-6918-33F7-9019EA40D297}"/>
              </a:ext>
            </a:extLst>
          </p:cNvPr>
          <p:cNvGraphicFramePr>
            <a:graphicFrameLocks/>
          </p:cNvGraphicFramePr>
          <p:nvPr/>
        </p:nvGraphicFramePr>
        <p:xfrm>
          <a:off x="0" y="152400"/>
          <a:ext cx="9067800" cy="65532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sld>
</file>

<file path=ppt/theme/theme1.xml><?xml version="1.0" encoding="utf-8"?>
<a:theme xmlns:a="http://schemas.openxmlformats.org/drawingml/2006/main" name="Office Theme">
  <a:themeElements>
    <a:clrScheme name="Custom 8">
      <a:dk1>
        <a:sysClr val="windowText" lastClr="000000"/>
      </a:dk1>
      <a:lt1>
        <a:sysClr val="window" lastClr="FFFFFF"/>
      </a:lt1>
      <a:dk2>
        <a:srgbClr val="0070C0"/>
      </a:dk2>
      <a:lt2>
        <a:srgbClr val="EEECE1"/>
      </a:lt2>
      <a:accent1>
        <a:srgbClr val="FEB71A"/>
      </a:accent1>
      <a:accent2>
        <a:srgbClr val="6E81D6"/>
      </a:accent2>
      <a:accent3>
        <a:srgbClr val="705E5F"/>
      </a:accent3>
      <a:accent4>
        <a:srgbClr val="CC823D"/>
      </a:accent4>
      <a:accent5>
        <a:srgbClr val="72A7C0"/>
      </a:accent5>
      <a:accent6>
        <a:srgbClr val="BECC8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8">
    <a:dk1>
      <a:sysClr val="windowText" lastClr="000000"/>
    </a:dk1>
    <a:lt1>
      <a:sysClr val="window" lastClr="FFFFFF"/>
    </a:lt1>
    <a:dk2>
      <a:srgbClr val="0070C0"/>
    </a:dk2>
    <a:lt2>
      <a:srgbClr val="EEECE1"/>
    </a:lt2>
    <a:accent1>
      <a:srgbClr val="FEB71A"/>
    </a:accent1>
    <a:accent2>
      <a:srgbClr val="6E81D6"/>
    </a:accent2>
    <a:accent3>
      <a:srgbClr val="705E5F"/>
    </a:accent3>
    <a:accent4>
      <a:srgbClr val="CC823D"/>
    </a:accent4>
    <a:accent5>
      <a:srgbClr val="72A7C0"/>
    </a:accent5>
    <a:accent6>
      <a:srgbClr val="BECC8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Custom 8">
    <a:dk1>
      <a:sysClr val="windowText" lastClr="000000"/>
    </a:dk1>
    <a:lt1>
      <a:sysClr val="window" lastClr="FFFFFF"/>
    </a:lt1>
    <a:dk2>
      <a:srgbClr val="0070C0"/>
    </a:dk2>
    <a:lt2>
      <a:srgbClr val="EEECE1"/>
    </a:lt2>
    <a:accent1>
      <a:srgbClr val="FEB71A"/>
    </a:accent1>
    <a:accent2>
      <a:srgbClr val="6E81D6"/>
    </a:accent2>
    <a:accent3>
      <a:srgbClr val="705E5F"/>
    </a:accent3>
    <a:accent4>
      <a:srgbClr val="CC823D"/>
    </a:accent4>
    <a:accent5>
      <a:srgbClr val="72A7C0"/>
    </a:accent5>
    <a:accent6>
      <a:srgbClr val="BECC8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ustom 8">
    <a:dk1>
      <a:sysClr val="windowText" lastClr="000000"/>
    </a:dk1>
    <a:lt1>
      <a:sysClr val="window" lastClr="FFFFFF"/>
    </a:lt1>
    <a:dk2>
      <a:srgbClr val="0070C0"/>
    </a:dk2>
    <a:lt2>
      <a:srgbClr val="EEECE1"/>
    </a:lt2>
    <a:accent1>
      <a:srgbClr val="FEB71A"/>
    </a:accent1>
    <a:accent2>
      <a:srgbClr val="6E81D6"/>
    </a:accent2>
    <a:accent3>
      <a:srgbClr val="705E5F"/>
    </a:accent3>
    <a:accent4>
      <a:srgbClr val="CC823D"/>
    </a:accent4>
    <a:accent5>
      <a:srgbClr val="72A7C0"/>
    </a:accent5>
    <a:accent6>
      <a:srgbClr val="BECC8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Custom 8">
    <a:dk1>
      <a:sysClr val="windowText" lastClr="000000"/>
    </a:dk1>
    <a:lt1>
      <a:sysClr val="window" lastClr="FFFFFF"/>
    </a:lt1>
    <a:dk2>
      <a:srgbClr val="0070C0"/>
    </a:dk2>
    <a:lt2>
      <a:srgbClr val="EEECE1"/>
    </a:lt2>
    <a:accent1>
      <a:srgbClr val="FEB71A"/>
    </a:accent1>
    <a:accent2>
      <a:srgbClr val="6E81D6"/>
    </a:accent2>
    <a:accent3>
      <a:srgbClr val="705E5F"/>
    </a:accent3>
    <a:accent4>
      <a:srgbClr val="CC823D"/>
    </a:accent4>
    <a:accent5>
      <a:srgbClr val="72A7C0"/>
    </a:accent5>
    <a:accent6>
      <a:srgbClr val="BECC8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Custom 8">
    <a:dk1>
      <a:sysClr val="windowText" lastClr="000000"/>
    </a:dk1>
    <a:lt1>
      <a:sysClr val="window" lastClr="FFFFFF"/>
    </a:lt1>
    <a:dk2>
      <a:srgbClr val="0070C0"/>
    </a:dk2>
    <a:lt2>
      <a:srgbClr val="EEECE1"/>
    </a:lt2>
    <a:accent1>
      <a:srgbClr val="FEB71A"/>
    </a:accent1>
    <a:accent2>
      <a:srgbClr val="6E81D6"/>
    </a:accent2>
    <a:accent3>
      <a:srgbClr val="705E5F"/>
    </a:accent3>
    <a:accent4>
      <a:srgbClr val="CC823D"/>
    </a:accent4>
    <a:accent5>
      <a:srgbClr val="72A7C0"/>
    </a:accent5>
    <a:accent6>
      <a:srgbClr val="BECC8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Custom 8">
    <a:dk1>
      <a:sysClr val="windowText" lastClr="000000"/>
    </a:dk1>
    <a:lt1>
      <a:sysClr val="window" lastClr="FFFFFF"/>
    </a:lt1>
    <a:dk2>
      <a:srgbClr val="0070C0"/>
    </a:dk2>
    <a:lt2>
      <a:srgbClr val="EEECE1"/>
    </a:lt2>
    <a:accent1>
      <a:srgbClr val="FEB71A"/>
    </a:accent1>
    <a:accent2>
      <a:srgbClr val="6E81D6"/>
    </a:accent2>
    <a:accent3>
      <a:srgbClr val="705E5F"/>
    </a:accent3>
    <a:accent4>
      <a:srgbClr val="CC823D"/>
    </a:accent4>
    <a:accent5>
      <a:srgbClr val="72A7C0"/>
    </a:accent5>
    <a:accent6>
      <a:srgbClr val="BECC8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Custom 8">
    <a:dk1>
      <a:sysClr val="windowText" lastClr="000000"/>
    </a:dk1>
    <a:lt1>
      <a:sysClr val="window" lastClr="FFFFFF"/>
    </a:lt1>
    <a:dk2>
      <a:srgbClr val="0070C0"/>
    </a:dk2>
    <a:lt2>
      <a:srgbClr val="EEECE1"/>
    </a:lt2>
    <a:accent1>
      <a:srgbClr val="FEB71A"/>
    </a:accent1>
    <a:accent2>
      <a:srgbClr val="6E81D6"/>
    </a:accent2>
    <a:accent3>
      <a:srgbClr val="705E5F"/>
    </a:accent3>
    <a:accent4>
      <a:srgbClr val="CC823D"/>
    </a:accent4>
    <a:accent5>
      <a:srgbClr val="72A7C0"/>
    </a:accent5>
    <a:accent6>
      <a:srgbClr val="BECC8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Custom 8">
    <a:dk1>
      <a:sysClr val="windowText" lastClr="000000"/>
    </a:dk1>
    <a:lt1>
      <a:sysClr val="window" lastClr="FFFFFF"/>
    </a:lt1>
    <a:dk2>
      <a:srgbClr val="0070C0"/>
    </a:dk2>
    <a:lt2>
      <a:srgbClr val="EEECE1"/>
    </a:lt2>
    <a:accent1>
      <a:srgbClr val="FEB71A"/>
    </a:accent1>
    <a:accent2>
      <a:srgbClr val="6E81D6"/>
    </a:accent2>
    <a:accent3>
      <a:srgbClr val="705E5F"/>
    </a:accent3>
    <a:accent4>
      <a:srgbClr val="CC823D"/>
    </a:accent4>
    <a:accent5>
      <a:srgbClr val="72A7C0"/>
    </a:accent5>
    <a:accent6>
      <a:srgbClr val="BECC8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Custom 8">
    <a:dk1>
      <a:sysClr val="windowText" lastClr="000000"/>
    </a:dk1>
    <a:lt1>
      <a:sysClr val="window" lastClr="FFFFFF"/>
    </a:lt1>
    <a:dk2>
      <a:srgbClr val="0070C0"/>
    </a:dk2>
    <a:lt2>
      <a:srgbClr val="EEECE1"/>
    </a:lt2>
    <a:accent1>
      <a:srgbClr val="FEB71A"/>
    </a:accent1>
    <a:accent2>
      <a:srgbClr val="6E81D6"/>
    </a:accent2>
    <a:accent3>
      <a:srgbClr val="705E5F"/>
    </a:accent3>
    <a:accent4>
      <a:srgbClr val="CC823D"/>
    </a:accent4>
    <a:accent5>
      <a:srgbClr val="72A7C0"/>
    </a:accent5>
    <a:accent6>
      <a:srgbClr val="BECC8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Custom 8">
    <a:dk1>
      <a:sysClr val="windowText" lastClr="000000"/>
    </a:dk1>
    <a:lt1>
      <a:sysClr val="window" lastClr="FFFFFF"/>
    </a:lt1>
    <a:dk2>
      <a:srgbClr val="0070C0"/>
    </a:dk2>
    <a:lt2>
      <a:srgbClr val="EEECE1"/>
    </a:lt2>
    <a:accent1>
      <a:srgbClr val="FEB71A"/>
    </a:accent1>
    <a:accent2>
      <a:srgbClr val="6E81D6"/>
    </a:accent2>
    <a:accent3>
      <a:srgbClr val="705E5F"/>
    </a:accent3>
    <a:accent4>
      <a:srgbClr val="CC823D"/>
    </a:accent4>
    <a:accent5>
      <a:srgbClr val="72A7C0"/>
    </a:accent5>
    <a:accent6>
      <a:srgbClr val="BECC8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3178</TotalTime>
  <Words>2806</Words>
  <Application>Microsoft Macintosh PowerPoint</Application>
  <PresentationFormat>On-screen Show (4:3)</PresentationFormat>
  <Paragraphs>472</Paragraphs>
  <Slides>44</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Arial</vt:lpstr>
      <vt:lpstr>ＭＳ Ｐゴシック</vt:lpstr>
      <vt:lpstr>Georgia</vt:lpstr>
      <vt:lpstr>Calibri</vt:lpstr>
      <vt:lpstr>Times New Roman</vt:lpstr>
      <vt:lpstr>Trebuchet MS</vt:lpstr>
      <vt:lpstr>Klavika Regular</vt:lpstr>
      <vt:lpstr>Office Theme</vt:lpstr>
      <vt:lpstr>Results of the Riley County  Community Needs Assessments January 2015</vt:lpstr>
      <vt:lpstr>Key Partners</vt:lpstr>
      <vt:lpstr>Purpose</vt:lpstr>
      <vt:lpstr>Multi-Method Approach</vt:lpstr>
      <vt:lpstr>PowerPoint Presentation</vt:lpstr>
      <vt:lpstr>Limitations</vt:lpstr>
      <vt:lpstr>Report format</vt:lpstr>
      <vt:lpstr>Demographic Overview</vt:lpstr>
      <vt:lpstr>PowerPoint Presentation</vt:lpstr>
      <vt:lpstr>PowerPoint Presentation</vt:lpstr>
      <vt:lpstr>PowerPoint Presentation</vt:lpstr>
      <vt:lpstr>Socioeconomic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Overview of Results by Topic</vt:lpstr>
      <vt:lpstr>Overview of Results by Topic</vt:lpstr>
      <vt:lpstr>PowerPoint Presentation</vt:lpstr>
      <vt:lpstr>PowerPoint Presentation</vt:lpstr>
      <vt:lpstr>Overview of Results by Topic</vt:lpstr>
      <vt:lpstr>PowerPoint Presentation</vt:lpstr>
      <vt:lpstr>Overview of Results by Topic</vt:lpstr>
      <vt:lpstr>PowerPoint Presentation</vt:lpstr>
      <vt:lpstr>Overview of Results by Topic</vt:lpstr>
      <vt:lpstr>PowerPoint Presentation</vt:lpstr>
      <vt:lpstr>Overview of Results by Topic</vt:lpstr>
      <vt:lpstr>PowerPoint Presentation</vt:lpstr>
      <vt:lpstr>Overview of Results by Topic</vt:lpstr>
      <vt:lpstr>Overview of Results by Topic</vt:lpstr>
      <vt:lpstr>Overview of Results by Topic</vt:lpstr>
      <vt:lpstr>PowerPoint Presentation</vt:lpstr>
      <vt:lpstr>Overview of Results by Topic</vt:lpstr>
      <vt:lpstr>Overview of Results by Topic</vt:lpstr>
      <vt:lpstr>PowerPoint Presentation</vt:lpstr>
      <vt:lpstr>Review of General Findings from All Sources</vt:lpstr>
      <vt:lpstr>PowerPoint Presentation</vt:lpstr>
      <vt:lpstr>PowerPoint Presentation</vt:lpstr>
      <vt:lpstr>Presentations, discussions &amp; planning</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Presentation Tree</dc:creator>
  <cp:lastModifiedBy>Debbie Nuss</cp:lastModifiedBy>
  <cp:revision>163</cp:revision>
  <cp:lastPrinted>2014-11-10T23:46:16Z</cp:lastPrinted>
  <dcterms:created xsi:type="dcterms:W3CDTF">2009-12-04T23:34:43Z</dcterms:created>
  <dcterms:modified xsi:type="dcterms:W3CDTF">2024-05-27T19:57:04Z</dcterms:modified>
</cp:coreProperties>
</file>